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</p:sldMasterIdLst>
  <p:notesMasterIdLst>
    <p:notesMasterId r:id="rId54"/>
  </p:notesMasterIdLst>
  <p:handoutMasterIdLst>
    <p:handoutMasterId r:id="rId55"/>
  </p:handoutMasterIdLst>
  <p:sldIdLst>
    <p:sldId id="256" r:id="rId7"/>
    <p:sldId id="260" r:id="rId8"/>
    <p:sldId id="261" r:id="rId9"/>
    <p:sldId id="268" r:id="rId10"/>
    <p:sldId id="273" r:id="rId11"/>
    <p:sldId id="259" r:id="rId12"/>
    <p:sldId id="280" r:id="rId13"/>
    <p:sldId id="281" r:id="rId14"/>
    <p:sldId id="270" r:id="rId15"/>
    <p:sldId id="264" r:id="rId16"/>
    <p:sldId id="307" r:id="rId17"/>
    <p:sldId id="308" r:id="rId18"/>
    <p:sldId id="283" r:id="rId19"/>
    <p:sldId id="312" r:id="rId20"/>
    <p:sldId id="309" r:id="rId21"/>
    <p:sldId id="310" r:id="rId22"/>
    <p:sldId id="276" r:id="rId23"/>
    <p:sldId id="277" r:id="rId24"/>
    <p:sldId id="285" r:id="rId25"/>
    <p:sldId id="311" r:id="rId26"/>
    <p:sldId id="284" r:id="rId27"/>
    <p:sldId id="278" r:id="rId28"/>
    <p:sldId id="333" r:id="rId29"/>
    <p:sldId id="286" r:id="rId30"/>
    <p:sldId id="334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274" r:id="rId52"/>
    <p:sldId id="267" r:id="rId53"/>
  </p:sldIdLst>
  <p:sldSz cx="12434888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217A"/>
    <a:srgbClr val="0A79D2"/>
    <a:srgbClr val="404040"/>
    <a:srgbClr val="EAEAEA"/>
    <a:srgbClr val="00188F"/>
    <a:srgbClr val="00176B"/>
    <a:srgbClr val="E3008C"/>
    <a:srgbClr val="FFB900"/>
    <a:srgbClr val="107C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00" autoAdjust="0"/>
    <p:restoredTop sz="77294" autoAdjust="0"/>
  </p:normalViewPr>
  <p:slideViewPr>
    <p:cSldViewPr>
      <p:cViewPr varScale="1">
        <p:scale>
          <a:sx n="66" d="100"/>
          <a:sy n="66" d="100"/>
        </p:scale>
        <p:origin x="586" y="62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2270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commentAuthors" Target="commentAuthor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989862-DE7C-49B1-AB72-B935E2CD4D90}" type="doc">
      <dgm:prSet loTypeId="urn:microsoft.com/office/officeart/2005/8/layout/rings+Icon" loCatId="officeonline" qsTypeId="urn:microsoft.com/office/officeart/2005/8/quickstyle/simple1" qsCatId="simple" csTypeId="urn:microsoft.com/office/officeart/2005/8/colors/accent1_2" csCatId="accent1" phldr="1"/>
      <dgm:spPr/>
    </dgm:pt>
    <dgm:pt modelId="{DAE82B5F-EBEC-4490-B4EF-CDB66AFA3A6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Threat Detection</a:t>
          </a:r>
        </a:p>
      </dgm:t>
    </dgm:pt>
    <dgm:pt modelId="{22CC9DA3-4E1C-4851-B228-A57EE339E3BF}" type="parTrans" cxnId="{F8674463-0CF5-4183-9DA5-4B4115684BA0}">
      <dgm:prSet/>
      <dgm:spPr/>
      <dgm:t>
        <a:bodyPr/>
        <a:lstStyle/>
        <a:p>
          <a:endParaRPr lang="en-US"/>
        </a:p>
      </dgm:t>
    </dgm:pt>
    <dgm:pt modelId="{83BCF7AD-0561-40D8-8043-D8578758F491}" type="sibTrans" cxnId="{F8674463-0CF5-4183-9DA5-4B4115684BA0}">
      <dgm:prSet/>
      <dgm:spPr/>
      <dgm:t>
        <a:bodyPr/>
        <a:lstStyle/>
        <a:p>
          <a:endParaRPr lang="en-US"/>
        </a:p>
      </dgm:t>
    </dgm:pt>
    <dgm:pt modelId="{6DE032F1-01E5-4B32-8FF3-AAE95344CDDE}">
      <dgm:prSet phldrT="[Text]"/>
      <dgm:spPr/>
      <dgm:t>
        <a:bodyPr/>
        <a:lstStyle/>
        <a:p>
          <a:r>
            <a:rPr lang="en-US" baseline="0" dirty="0">
              <a:solidFill>
                <a:schemeClr val="bg1"/>
              </a:solidFill>
            </a:rPr>
            <a:t>Row Level Security</a:t>
          </a:r>
        </a:p>
      </dgm:t>
    </dgm:pt>
    <dgm:pt modelId="{DBE1CC15-6AE7-466B-A78C-05F116786787}" type="parTrans" cxnId="{30D309B3-6F65-4755-8C03-EA060702784F}">
      <dgm:prSet/>
      <dgm:spPr/>
      <dgm:t>
        <a:bodyPr/>
        <a:lstStyle/>
        <a:p>
          <a:endParaRPr lang="en-US"/>
        </a:p>
      </dgm:t>
    </dgm:pt>
    <dgm:pt modelId="{732885BA-38AB-490A-AFB3-F7883F633969}" type="sibTrans" cxnId="{30D309B3-6F65-4755-8C03-EA060702784F}">
      <dgm:prSet/>
      <dgm:spPr/>
      <dgm:t>
        <a:bodyPr/>
        <a:lstStyle/>
        <a:p>
          <a:endParaRPr lang="en-US"/>
        </a:p>
      </dgm:t>
    </dgm:pt>
    <dgm:pt modelId="{DF3402F7-EF11-4A7A-B4EC-A5D06E8D4D1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Dynamic Data Masking</a:t>
          </a:r>
        </a:p>
      </dgm:t>
    </dgm:pt>
    <dgm:pt modelId="{BA6BC9FC-9D56-4B64-A726-F8EDD16293FC}" type="parTrans" cxnId="{3BF7ED60-DF9C-441C-BD2C-8D806BCEDC7F}">
      <dgm:prSet/>
      <dgm:spPr/>
      <dgm:t>
        <a:bodyPr/>
        <a:lstStyle/>
        <a:p>
          <a:endParaRPr lang="en-US"/>
        </a:p>
      </dgm:t>
    </dgm:pt>
    <dgm:pt modelId="{59A919EB-6F51-4E6B-8244-883C4F9927A1}" type="sibTrans" cxnId="{3BF7ED60-DF9C-441C-BD2C-8D806BCEDC7F}">
      <dgm:prSet/>
      <dgm:spPr/>
      <dgm:t>
        <a:bodyPr/>
        <a:lstStyle/>
        <a:p>
          <a:endParaRPr lang="en-US"/>
        </a:p>
      </dgm:t>
    </dgm:pt>
    <dgm:pt modelId="{AF8AA27C-8F99-412C-A8EB-C54FCBABA74B}" type="pres">
      <dgm:prSet presAssocID="{E5989862-DE7C-49B1-AB72-B935E2CD4D90}" presName="Name0" presStyleCnt="0">
        <dgm:presLayoutVars>
          <dgm:chMax val="7"/>
          <dgm:dir/>
          <dgm:resizeHandles val="exact"/>
        </dgm:presLayoutVars>
      </dgm:prSet>
      <dgm:spPr/>
    </dgm:pt>
    <dgm:pt modelId="{7F78ACEA-2AA8-420D-AFC8-6A2C00C3D0A7}" type="pres">
      <dgm:prSet presAssocID="{E5989862-DE7C-49B1-AB72-B935E2CD4D90}" presName="ellipse1" presStyleLbl="ven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07E0B9-4618-4B49-B0CB-DF3EDCC03ED0}" type="pres">
      <dgm:prSet presAssocID="{E5989862-DE7C-49B1-AB72-B935E2CD4D90}" presName="ellipse2" presStyleLbl="ven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B6E4C8-4630-4B77-B0D1-B821FB0ED5E6}" type="pres">
      <dgm:prSet presAssocID="{E5989862-DE7C-49B1-AB72-B935E2CD4D90}" presName="ellipse3" presStyleLbl="ven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E9178E-1FE8-4A44-BEB7-E0DD2A1DAC3B}" type="presOf" srcId="{DF3402F7-EF11-4A7A-B4EC-A5D06E8D4D17}" destId="{14B6E4C8-4630-4B77-B0D1-B821FB0ED5E6}" srcOrd="0" destOrd="0" presId="urn:microsoft.com/office/officeart/2005/8/layout/rings+Icon"/>
    <dgm:cxn modelId="{3BF7ED60-DF9C-441C-BD2C-8D806BCEDC7F}" srcId="{E5989862-DE7C-49B1-AB72-B935E2CD4D90}" destId="{DF3402F7-EF11-4A7A-B4EC-A5D06E8D4D17}" srcOrd="2" destOrd="0" parTransId="{BA6BC9FC-9D56-4B64-A726-F8EDD16293FC}" sibTransId="{59A919EB-6F51-4E6B-8244-883C4F9927A1}"/>
    <dgm:cxn modelId="{B3DC20E5-CD0A-4721-A02B-57CB5F990E80}" type="presOf" srcId="{DAE82B5F-EBEC-4490-B4EF-CDB66AFA3A68}" destId="{7F78ACEA-2AA8-420D-AFC8-6A2C00C3D0A7}" srcOrd="0" destOrd="0" presId="urn:microsoft.com/office/officeart/2005/8/layout/rings+Icon"/>
    <dgm:cxn modelId="{F8674463-0CF5-4183-9DA5-4B4115684BA0}" srcId="{E5989862-DE7C-49B1-AB72-B935E2CD4D90}" destId="{DAE82B5F-EBEC-4490-B4EF-CDB66AFA3A68}" srcOrd="0" destOrd="0" parTransId="{22CC9DA3-4E1C-4851-B228-A57EE339E3BF}" sibTransId="{83BCF7AD-0561-40D8-8043-D8578758F491}"/>
    <dgm:cxn modelId="{30D309B3-6F65-4755-8C03-EA060702784F}" srcId="{E5989862-DE7C-49B1-AB72-B935E2CD4D90}" destId="{6DE032F1-01E5-4B32-8FF3-AAE95344CDDE}" srcOrd="1" destOrd="0" parTransId="{DBE1CC15-6AE7-466B-A78C-05F116786787}" sibTransId="{732885BA-38AB-490A-AFB3-F7883F633969}"/>
    <dgm:cxn modelId="{E5E1DE3F-15B8-4D6D-80DC-C2C39F1087DA}" type="presOf" srcId="{E5989862-DE7C-49B1-AB72-B935E2CD4D90}" destId="{AF8AA27C-8F99-412C-A8EB-C54FCBABA74B}" srcOrd="0" destOrd="0" presId="urn:microsoft.com/office/officeart/2005/8/layout/rings+Icon"/>
    <dgm:cxn modelId="{1FB05839-BD10-497F-9471-1D165DC93713}" type="presOf" srcId="{6DE032F1-01E5-4B32-8FF3-AAE95344CDDE}" destId="{3B07E0B9-4618-4B49-B0CB-DF3EDCC03ED0}" srcOrd="0" destOrd="0" presId="urn:microsoft.com/office/officeart/2005/8/layout/rings+Icon"/>
    <dgm:cxn modelId="{33722BFB-A47B-429C-A17E-0CB2C27E6EEB}" type="presParOf" srcId="{AF8AA27C-8F99-412C-A8EB-C54FCBABA74B}" destId="{7F78ACEA-2AA8-420D-AFC8-6A2C00C3D0A7}" srcOrd="0" destOrd="0" presId="urn:microsoft.com/office/officeart/2005/8/layout/rings+Icon"/>
    <dgm:cxn modelId="{F862804A-324B-4394-B4B6-D6A2A3682E6F}" type="presParOf" srcId="{AF8AA27C-8F99-412C-A8EB-C54FCBABA74B}" destId="{3B07E0B9-4618-4B49-B0CB-DF3EDCC03ED0}" srcOrd="1" destOrd="0" presId="urn:microsoft.com/office/officeart/2005/8/layout/rings+Icon"/>
    <dgm:cxn modelId="{A7444803-C9D2-46E2-BBC7-1CB49F19EC04}" type="presParOf" srcId="{AF8AA27C-8F99-412C-A8EB-C54FCBABA74B}" destId="{14B6E4C8-4630-4B77-B0D1-B821FB0ED5E6}" srcOrd="2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78ACEA-2AA8-420D-AFC8-6A2C00C3D0A7}">
      <dsp:nvSpPr>
        <dsp:cNvPr id="0" name=""/>
        <dsp:cNvSpPr/>
      </dsp:nvSpPr>
      <dsp:spPr>
        <a:xfrm>
          <a:off x="781739" y="0"/>
          <a:ext cx="3315465" cy="331541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>
              <a:solidFill>
                <a:schemeClr val="bg1"/>
              </a:solidFill>
            </a:rPr>
            <a:t>Threat Detection</a:t>
          </a:r>
        </a:p>
      </dsp:txBody>
      <dsp:txXfrm>
        <a:off x="1267278" y="485532"/>
        <a:ext cx="2344387" cy="2344353"/>
      </dsp:txXfrm>
    </dsp:sp>
    <dsp:sp modelId="{3B07E0B9-4618-4B49-B0CB-DF3EDCC03ED0}">
      <dsp:nvSpPr>
        <dsp:cNvPr id="0" name=""/>
        <dsp:cNvSpPr/>
      </dsp:nvSpPr>
      <dsp:spPr>
        <a:xfrm>
          <a:off x="2488238" y="2211199"/>
          <a:ext cx="3315465" cy="331541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baseline="0" dirty="0">
              <a:solidFill>
                <a:schemeClr val="bg1"/>
              </a:solidFill>
            </a:rPr>
            <a:t>Row Level Security</a:t>
          </a:r>
        </a:p>
      </dsp:txBody>
      <dsp:txXfrm>
        <a:off x="2973777" y="2696731"/>
        <a:ext cx="2344387" cy="2344353"/>
      </dsp:txXfrm>
    </dsp:sp>
    <dsp:sp modelId="{14B6E4C8-4630-4B77-B0D1-B821FB0ED5E6}">
      <dsp:nvSpPr>
        <dsp:cNvPr id="0" name=""/>
        <dsp:cNvSpPr/>
      </dsp:nvSpPr>
      <dsp:spPr>
        <a:xfrm>
          <a:off x="4192720" y="0"/>
          <a:ext cx="3315465" cy="331541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>
              <a:solidFill>
                <a:schemeClr val="bg1"/>
              </a:solidFill>
            </a:rPr>
            <a:t>Dynamic Data Masking</a:t>
          </a:r>
        </a:p>
      </dsp:txBody>
      <dsp:txXfrm>
        <a:off x="4678259" y="485532"/>
        <a:ext cx="2344387" cy="23443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02/24/2016 16:56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Build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02/24/2016 16:56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Pero </a:t>
            </a:r>
            <a:r>
              <a:rPr lang="en-US" baseline="0" dirty="0" smtClean="0"/>
              <a:t>antes de </a:t>
            </a:r>
            <a:r>
              <a:rPr lang="en-US" baseline="0" dirty="0" err="1" smtClean="0"/>
              <a:t>continuar</a:t>
            </a:r>
            <a:r>
              <a:rPr lang="en-US" baseline="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Quien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vosotros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trabaja</a:t>
            </a:r>
            <a:r>
              <a:rPr lang="en-US" baseline="0" dirty="0" smtClean="0"/>
              <a:t> con Azure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cualquier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productos</a:t>
            </a:r>
            <a:r>
              <a:rPr lang="en-US" baseline="0" dirty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Quien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vosotros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conoce</a:t>
            </a:r>
            <a:r>
              <a:rPr lang="en-US" baseline="0" dirty="0" smtClean="0"/>
              <a:t> Azure SQL Database, de </a:t>
            </a:r>
            <a:r>
              <a:rPr lang="en-US" baseline="0" dirty="0" err="1" smtClean="0"/>
              <a:t>estos</a:t>
            </a:r>
            <a:r>
              <a:rPr lang="en-US" baseline="0" dirty="0" smtClean="0"/>
              <a:t>, y </a:t>
            </a:r>
            <a:r>
              <a:rPr lang="en-US" baseline="0" dirty="0" err="1" smtClean="0"/>
              <a:t>quien</a:t>
            </a:r>
            <a:r>
              <a:rPr lang="en-US" baseline="0" dirty="0" smtClean="0"/>
              <a:t> ha </a:t>
            </a:r>
            <a:r>
              <a:rPr lang="en-US" baseline="0" dirty="0" err="1" smtClean="0"/>
              <a:t>tenido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tiene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problemas</a:t>
            </a:r>
            <a:r>
              <a:rPr lang="en-US" baseline="0" dirty="0" smtClean="0"/>
              <a:t> con la </a:t>
            </a:r>
            <a:r>
              <a:rPr lang="en-US" baseline="0" dirty="0" err="1" smtClean="0"/>
              <a:t>conectividad</a:t>
            </a:r>
            <a:r>
              <a:rPr lang="en-US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Quien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vosotros</a:t>
            </a:r>
            <a:r>
              <a:rPr lang="en-US" baseline="0" dirty="0" smtClean="0"/>
              <a:t> se ha </a:t>
            </a:r>
            <a:r>
              <a:rPr lang="en-US" baseline="0" dirty="0" err="1" smtClean="0"/>
              <a:t>pasado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algunas</a:t>
            </a:r>
            <a:r>
              <a:rPr lang="en-US" baseline="0" dirty="0" smtClean="0"/>
              <a:t> horas </a:t>
            </a:r>
            <a:r>
              <a:rPr lang="en-US" baseline="0" dirty="0" err="1" smtClean="0"/>
              <a:t>trabajando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intentando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encontrar</a:t>
            </a:r>
            <a:r>
              <a:rPr lang="en-US" baseline="0" dirty="0" smtClean="0"/>
              <a:t> ese </a:t>
            </a:r>
            <a:r>
              <a:rPr lang="en-US" baseline="0" dirty="0" err="1" smtClean="0"/>
              <a:t>problema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rendimiento</a:t>
            </a:r>
            <a:r>
              <a:rPr lang="en-US" baseline="0" dirty="0" smtClean="0"/>
              <a:t> sin saber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query o el </a:t>
            </a:r>
            <a:r>
              <a:rPr lang="en-US" baseline="0" dirty="0" err="1" smtClean="0"/>
              <a:t>procedimiento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código</a:t>
            </a:r>
            <a:r>
              <a:rPr lang="en-US" baseline="0" dirty="0" smtClean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Quien</a:t>
            </a:r>
            <a:r>
              <a:rPr lang="en-US" baseline="0" dirty="0" smtClean="0"/>
              <a:t> a ha </a:t>
            </a:r>
            <a:r>
              <a:rPr lang="en-US" baseline="0" dirty="0" err="1" smtClean="0"/>
              <a:t>tenido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implementar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funciones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código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base a un Usuario </a:t>
            </a:r>
            <a:r>
              <a:rPr lang="en-US" baseline="0" dirty="0" err="1" smtClean="0"/>
              <a:t>puedo</a:t>
            </a:r>
            <a:r>
              <a:rPr lang="en-US" baseline="0" dirty="0" smtClean="0"/>
              <a:t> o no </a:t>
            </a:r>
            <a:r>
              <a:rPr lang="en-US" baseline="0" dirty="0" err="1" smtClean="0"/>
              <a:t>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datos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filas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datos</a:t>
            </a:r>
            <a:r>
              <a:rPr lang="en-US" baseline="0" dirty="0" smtClean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Y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ultimo, </a:t>
            </a:r>
            <a:r>
              <a:rPr lang="en-US" baseline="0" dirty="0" err="1" smtClean="0"/>
              <a:t>quien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gustaría</a:t>
            </a:r>
            <a:r>
              <a:rPr lang="en-US" baseline="0" dirty="0" smtClean="0"/>
              <a:t> que un </a:t>
            </a:r>
            <a:r>
              <a:rPr lang="en-US" baseline="0" dirty="0" err="1" smtClean="0"/>
              <a:t>tipo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dato</a:t>
            </a:r>
            <a:r>
              <a:rPr lang="en-US" baseline="0" dirty="0" smtClean="0"/>
              <a:t> de SQL </a:t>
            </a:r>
            <a:r>
              <a:rPr lang="en-US" baseline="0" dirty="0" err="1" smtClean="0"/>
              <a:t>tuviera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métodos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funciones</a:t>
            </a:r>
            <a:r>
              <a:rPr lang="en-US" baseline="0" dirty="0" smtClean="0"/>
              <a:t> para no </a:t>
            </a:r>
            <a:r>
              <a:rPr lang="en-US" baseline="0" dirty="0" err="1" smtClean="0"/>
              <a:t>tener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crearlos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código</a:t>
            </a:r>
            <a:r>
              <a:rPr lang="en-US" baseline="0" dirty="0" smtClean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Pues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alguna</a:t>
            </a:r>
            <a:r>
              <a:rPr lang="en-US" dirty="0" smtClean="0"/>
              <a:t> de </a:t>
            </a:r>
            <a:r>
              <a:rPr lang="en-US" dirty="0" err="1" smtClean="0"/>
              <a:t>estas</a:t>
            </a:r>
            <a:r>
              <a:rPr lang="en-US" dirty="0" smtClean="0"/>
              <a:t> </a:t>
            </a:r>
            <a:r>
              <a:rPr lang="en-US" dirty="0" err="1" smtClean="0"/>
              <a:t>preguntas</a:t>
            </a:r>
            <a:r>
              <a:rPr lang="en-US" dirty="0" smtClean="0"/>
              <a:t> has </a:t>
            </a:r>
            <a:r>
              <a:rPr lang="en-US" dirty="0" err="1" smtClean="0"/>
              <a:t>respondido</a:t>
            </a:r>
            <a:r>
              <a:rPr lang="en-US" dirty="0" smtClean="0"/>
              <a:t> </a:t>
            </a:r>
            <a:r>
              <a:rPr lang="en-US" dirty="0" err="1" smtClean="0"/>
              <a:t>afirmativativamente</a:t>
            </a:r>
            <a:r>
              <a:rPr lang="en-US" dirty="0" smtClean="0"/>
              <a:t> </a:t>
            </a:r>
            <a:r>
              <a:rPr lang="en-US" dirty="0" err="1" smtClean="0"/>
              <a:t>bienvenidos</a:t>
            </a:r>
            <a:r>
              <a:rPr lang="en-US" dirty="0" smtClean="0"/>
              <a:t> al club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charla</a:t>
            </a:r>
            <a:r>
              <a:rPr lang="en-US" baseline="0" dirty="0" smtClean="0"/>
              <a:t>: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Hablaremos</a:t>
            </a:r>
            <a:r>
              <a:rPr lang="en-US" baseline="0" dirty="0" smtClean="0"/>
              <a:t>  de </a:t>
            </a:r>
            <a:r>
              <a:rPr lang="en-US" sz="900" kern="1200" baseline="0" dirty="0" smtClean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3 </a:t>
            </a:r>
            <a:r>
              <a:rPr lang="en-US" sz="900" kern="1200" baseline="0" dirty="0" err="1" smtClean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puntos</a:t>
            </a:r>
            <a:r>
              <a:rPr lang="en-US" sz="900" kern="1200" baseline="0" dirty="0" smtClean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kern="1200" baseline="0" dirty="0" err="1" smtClean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relacionados</a:t>
            </a:r>
            <a:r>
              <a:rPr lang="en-US" sz="900" kern="1200" baseline="0" dirty="0" smtClean="0">
                <a:solidFill>
                  <a:schemeClr val="tx1"/>
                </a:solidFill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baseline="0" dirty="0" smtClean="0"/>
              <a:t>con .NET </a:t>
            </a:r>
            <a:r>
              <a:rPr lang="en-US" baseline="0" dirty="0" err="1" smtClean="0"/>
              <a:t>trabajando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los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modelos</a:t>
            </a:r>
            <a:r>
              <a:rPr lang="en-US" baseline="0" dirty="0" smtClean="0"/>
              <a:t> SQL Server y no </a:t>
            </a:r>
            <a:r>
              <a:rPr lang="en-US" baseline="0" dirty="0" err="1" smtClean="0"/>
              <a:t>conocido</a:t>
            </a:r>
            <a:r>
              <a:rPr lang="en-US" baseline="0" dirty="0" smtClean="0"/>
              <a:t> SQL Azure. </a:t>
            </a:r>
            <a:r>
              <a:rPr lang="en-US" baseline="0" dirty="0" err="1" smtClean="0"/>
              <a:t>Siempre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compartiendo</a:t>
            </a:r>
            <a:r>
              <a:rPr lang="en-US" baseline="0" dirty="0" smtClean="0"/>
              <a:t> las </a:t>
            </a:r>
            <a:r>
              <a:rPr lang="en-US" baseline="0" dirty="0" err="1" smtClean="0"/>
              <a:t>lecciones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aprendidas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desde</a:t>
            </a:r>
            <a:r>
              <a:rPr lang="en-US" baseline="0" dirty="0" smtClean="0"/>
              <a:t> las </a:t>
            </a:r>
            <a:r>
              <a:rPr lang="en-US" baseline="0" dirty="0" err="1" smtClean="0"/>
              <a:t>trincheras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soporte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trabajando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directamente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desarrolladores</a:t>
            </a:r>
            <a:r>
              <a:rPr lang="en-US" baseline="0" dirty="0" smtClean="0"/>
              <a:t>. 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Objetivo</a:t>
            </a:r>
            <a:r>
              <a:rPr lang="en-US" baseline="0" dirty="0" smtClean="0"/>
              <a:t>: </a:t>
            </a:r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err="1" smtClean="0"/>
              <a:t>Hacer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nuestras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aplicaciones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robustas</a:t>
            </a:r>
            <a:r>
              <a:rPr lang="en-US" baseline="0" dirty="0" smtClean="0"/>
              <a:t> ante un </a:t>
            </a:r>
            <a:r>
              <a:rPr lang="en-US" baseline="0" dirty="0" err="1" smtClean="0"/>
              <a:t>fallo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conectividad</a:t>
            </a:r>
            <a:endParaRPr lang="en-US" baseline="0" dirty="0" smtClean="0"/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err="1" smtClean="0"/>
              <a:t>Más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seguras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manejando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datos</a:t>
            </a:r>
            <a:r>
              <a:rPr lang="en-US" baseline="0" dirty="0" smtClean="0"/>
              <a:t> gracias a las </a:t>
            </a:r>
            <a:r>
              <a:rPr lang="en-US" baseline="0" dirty="0" err="1" smtClean="0"/>
              <a:t>opciones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seguridad</a:t>
            </a:r>
            <a:endParaRPr lang="en-US" baseline="0" dirty="0" smtClean="0"/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err="1" smtClean="0"/>
              <a:t>Reduzca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tiempos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desarrollo</a:t>
            </a:r>
            <a:r>
              <a:rPr lang="en-US" baseline="0" dirty="0" smtClean="0"/>
              <a:t> gracias al CLR que SQL Server </a:t>
            </a:r>
            <a:r>
              <a:rPr lang="en-US" baseline="0" dirty="0" err="1" smtClean="0"/>
              <a:t>incorpora</a:t>
            </a:r>
            <a:r>
              <a:rPr lang="en-US" baseline="0" dirty="0" smtClean="0"/>
              <a:t>. </a:t>
            </a:r>
            <a:endParaRPr lang="en-US" dirty="0" smtClean="0"/>
          </a:p>
          <a:p>
            <a:r>
              <a:rPr lang="en-US" baseline="0" dirty="0" err="1" smtClean="0"/>
              <a:t>Mi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nombre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……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02/24/2016 16:56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304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Como </a:t>
            </a:r>
            <a:r>
              <a:rPr lang="en-US" dirty="0" err="1" smtClean="0"/>
              <a:t>siempre</a:t>
            </a:r>
            <a:r>
              <a:rPr lang="en-US" dirty="0" smtClean="0"/>
              <a:t> </a:t>
            </a:r>
            <a:r>
              <a:rPr lang="en-US" dirty="0" err="1" smtClean="0"/>
              <a:t>dar</a:t>
            </a:r>
            <a:r>
              <a:rPr lang="en-US" dirty="0" smtClean="0"/>
              <a:t> las gracias 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patrocionadores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daros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oportunidad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compartir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conocimientos</a:t>
            </a:r>
            <a:r>
              <a:rPr lang="en-US" baseline="0" dirty="0" smtClean="0"/>
              <a:t> con la </a:t>
            </a:r>
            <a:r>
              <a:rPr lang="en-US" baseline="0" dirty="0" err="1" smtClean="0"/>
              <a:t>comunidad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relación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directa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vosotros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02/24/2016 16:56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715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Hemos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dividido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</a:t>
            </a:r>
            <a:r>
              <a:rPr lang="en-US" baseline="0" dirty="0" smtClean="0"/>
              <a:t> session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partes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desde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perspectiva</a:t>
            </a:r>
            <a:r>
              <a:rPr lang="en-US" baseline="0" dirty="0" smtClean="0"/>
              <a:t> de puro </a:t>
            </a:r>
            <a:r>
              <a:rPr lang="en-US" baseline="0" dirty="0" err="1" smtClean="0"/>
              <a:t>desarrollo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r>
              <a:rPr lang="en-US" baseline="0" dirty="0" smtClean="0"/>
              <a:t>La </a:t>
            </a:r>
            <a:r>
              <a:rPr lang="en-US" baseline="0" dirty="0" err="1" smtClean="0"/>
              <a:t>primera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basada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cuatro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principales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recogidos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casos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soporte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diariamente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trabajamos</a:t>
            </a:r>
            <a:r>
              <a:rPr lang="en-US" baseline="0" dirty="0" smtClean="0"/>
              <a:t>: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qué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puede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hacer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mi Azure SQL DB.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Mejores</a:t>
            </a:r>
            <a:r>
              <a:rPr lang="en-US" baseline="0" dirty="0" smtClean="0"/>
              <a:t> practices de </a:t>
            </a:r>
            <a:r>
              <a:rPr lang="en-US" baseline="0" dirty="0" err="1" smtClean="0"/>
              <a:t>conectividad</a:t>
            </a:r>
            <a:r>
              <a:rPr lang="en-US" baseline="0" dirty="0" smtClean="0"/>
              <a:t> entre Azure SQL DB y .NET ( </a:t>
            </a:r>
            <a:r>
              <a:rPr lang="en-US" baseline="0" dirty="0" err="1" smtClean="0"/>
              <a:t>dedicar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otros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lenguajes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programación</a:t>
            </a:r>
            <a:r>
              <a:rPr lang="en-US" baseline="0" dirty="0" smtClean="0"/>
              <a:t>).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Rendimiento</a:t>
            </a:r>
            <a:r>
              <a:rPr lang="en-US" baseline="0" dirty="0" smtClean="0"/>
              <a:t>: De </a:t>
            </a:r>
            <a:r>
              <a:rPr lang="en-US" baseline="0" dirty="0" err="1" smtClean="0"/>
              <a:t>cómo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puedo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sencillamente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controlar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cómo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ejecutan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mis</a:t>
            </a:r>
            <a:r>
              <a:rPr lang="en-US" baseline="0" dirty="0" smtClean="0"/>
              <a:t> queries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Finalmente</a:t>
            </a:r>
            <a:r>
              <a:rPr lang="en-US" baseline="0" dirty="0" smtClean="0"/>
              <a:t>, a </a:t>
            </a:r>
            <a:r>
              <a:rPr lang="en-US" baseline="0" dirty="0" err="1" smtClean="0"/>
              <a:t>nivel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Seguridad</a:t>
            </a:r>
            <a:r>
              <a:rPr lang="en-US" baseline="0" dirty="0" smtClean="0"/>
              <a:t>, que </a:t>
            </a:r>
            <a:r>
              <a:rPr lang="en-US" baseline="0" dirty="0" err="1" smtClean="0"/>
              <a:t>opciones</a:t>
            </a:r>
            <a:r>
              <a:rPr lang="en-US" baseline="0" dirty="0" smtClean="0"/>
              <a:t> me </a:t>
            </a:r>
            <a:r>
              <a:rPr lang="en-US" baseline="0" dirty="0" err="1" smtClean="0"/>
              <a:t>ofrece</a:t>
            </a:r>
            <a:r>
              <a:rPr lang="en-US" baseline="0" dirty="0" smtClean="0"/>
              <a:t> SQL Server 2016 o </a:t>
            </a:r>
            <a:r>
              <a:rPr lang="en-US" baseline="0" dirty="0" err="1" smtClean="0"/>
              <a:t>ya</a:t>
            </a:r>
            <a:r>
              <a:rPr lang="en-US" baseline="0" dirty="0" smtClean="0"/>
              <a:t> SQL Azure DB que </a:t>
            </a:r>
            <a:r>
              <a:rPr lang="en-US" baseline="0" dirty="0" err="1" smtClean="0"/>
              <a:t>ahorran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tiempo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mucha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implemetenación</a:t>
            </a:r>
            <a:r>
              <a:rPr lang="en-US" baseline="0" dirty="0" smtClean="0"/>
              <a:t>.</a:t>
            </a:r>
          </a:p>
          <a:p>
            <a:r>
              <a:rPr lang="en-US" dirty="0" smtClean="0"/>
              <a:t>La </a:t>
            </a:r>
            <a:r>
              <a:rPr lang="en-US" dirty="0" err="1" smtClean="0"/>
              <a:t>Segunda</a:t>
            </a:r>
            <a:r>
              <a:rPr lang="en-US" dirty="0" smtClean="0"/>
              <a:t> </a:t>
            </a:r>
            <a:r>
              <a:rPr lang="en-US" baseline="0" dirty="0" err="1" smtClean="0"/>
              <a:t>cómo</a:t>
            </a:r>
            <a:r>
              <a:rPr lang="en-US" baseline="0" dirty="0" smtClean="0"/>
              <a:t> CLR se </a:t>
            </a:r>
            <a:r>
              <a:rPr lang="en-US" baseline="0" dirty="0" err="1" smtClean="0"/>
              <a:t>incorpora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SQL Server: </a:t>
            </a:r>
            <a:r>
              <a:rPr lang="en-US" baseline="0" dirty="0" err="1" smtClean="0"/>
              <a:t>tipos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datos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usando</a:t>
            </a:r>
            <a:r>
              <a:rPr lang="en-US" baseline="0" dirty="0" smtClean="0"/>
              <a:t> .NET, </a:t>
            </a:r>
            <a:r>
              <a:rPr lang="en-US" baseline="0" dirty="0" err="1" smtClean="0"/>
              <a:t>llamar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funciones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tipo</a:t>
            </a:r>
            <a:r>
              <a:rPr lang="en-US" baseline="0" dirty="0" smtClean="0"/>
              <a:t> .NET que </a:t>
            </a:r>
            <a:r>
              <a:rPr lang="en-US" baseline="0" dirty="0" err="1" smtClean="0"/>
              <a:t>hacen</a:t>
            </a:r>
            <a:r>
              <a:rPr lang="en-US" baseline="0" dirty="0" smtClean="0"/>
              <a:t> que SQL Server se </a:t>
            </a:r>
            <a:r>
              <a:rPr lang="en-US" baseline="0" dirty="0" err="1" smtClean="0"/>
              <a:t>pueda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ampliar</a:t>
            </a:r>
            <a:r>
              <a:rPr lang="en-US" baseline="0" dirty="0" smtClean="0"/>
              <a:t> hasta el </a:t>
            </a:r>
            <a:r>
              <a:rPr lang="en-US" baseline="0" dirty="0" err="1" smtClean="0"/>
              <a:t>infinito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más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allá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02/24/2016 16:56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632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02/24/2016 16:56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97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Sencillez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donde</a:t>
            </a:r>
            <a:r>
              <a:rPr lang="en-US" baseline="0" dirty="0" smtClean="0"/>
              <a:t> nada cambia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perspectiva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programador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gestionar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datos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Podemos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escalar</a:t>
            </a:r>
            <a:r>
              <a:rPr lang="en-US" baseline="0" dirty="0" smtClean="0"/>
              <a:t> de forma simple y </a:t>
            </a:r>
            <a:r>
              <a:rPr lang="en-US" baseline="0" dirty="0" err="1" smtClean="0"/>
              <a:t>sencilla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Seguridad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diferentes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modelos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capacidades</a:t>
            </a:r>
            <a:endParaRPr lang="en-US" baseline="0" dirty="0" smtClean="0"/>
          </a:p>
          <a:p>
            <a:r>
              <a:rPr lang="en-US" baseline="0" dirty="0" err="1" smtClean="0"/>
              <a:t>Tenemos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asguerado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continudad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negocio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Y </a:t>
            </a:r>
            <a:r>
              <a:rPr lang="en-US" baseline="0" dirty="0" err="1" smtClean="0"/>
              <a:t>muy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importante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siempre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estaremos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actualizados</a:t>
            </a:r>
            <a:r>
              <a:rPr lang="en-US" baseline="0" dirty="0" smtClean="0"/>
              <a:t> a la </a:t>
            </a:r>
            <a:r>
              <a:rPr lang="en-US" baseline="0" dirty="0" err="1" smtClean="0"/>
              <a:t>última</a:t>
            </a:r>
            <a:r>
              <a:rPr lang="en-US" baseline="0" dirty="0" smtClean="0"/>
              <a:t> version de SQL.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02/24/2016 16:56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289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importantes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considerar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Latencia</a:t>
            </a:r>
            <a:r>
              <a:rPr lang="en-US" baseline="0" dirty="0" smtClean="0"/>
              <a:t> de Red.</a:t>
            </a:r>
          </a:p>
          <a:p>
            <a:r>
              <a:rPr lang="en-US" baseline="0" dirty="0" err="1" smtClean="0"/>
              <a:t>Política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reintentos</a:t>
            </a:r>
            <a:endParaRPr lang="en-US" baseline="0" dirty="0" smtClean="0"/>
          </a:p>
          <a:p>
            <a:r>
              <a:rPr lang="en-US" baseline="0" dirty="0" smtClean="0"/>
              <a:t>Pooling de </a:t>
            </a:r>
            <a:r>
              <a:rPr lang="en-US" baseline="0" dirty="0" err="1" smtClean="0"/>
              <a:t>conexiones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cuando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conseguimos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los</a:t>
            </a:r>
            <a:r>
              <a:rPr lang="en-US" baseline="0" dirty="0" smtClean="0"/>
              <a:t> TCP port exhausted.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Quien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vosotros</a:t>
            </a:r>
            <a:r>
              <a:rPr lang="en-US" baseline="0" dirty="0" smtClean="0"/>
              <a:t> no ha </a:t>
            </a:r>
            <a:r>
              <a:rPr lang="en-US" baseline="0" dirty="0" err="1" smtClean="0"/>
              <a:t>tenido</a:t>
            </a:r>
            <a:r>
              <a:rPr lang="en-US" baseline="0" dirty="0" smtClean="0"/>
              <a:t> ha </a:t>
            </a:r>
            <a:r>
              <a:rPr lang="en-US" baseline="0" dirty="0" err="1" smtClean="0"/>
              <a:t>inundado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puertos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abiertos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conexiones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un SQL Server o </a:t>
            </a:r>
            <a:r>
              <a:rPr lang="en-US" baseline="0" dirty="0" err="1" smtClean="0"/>
              <a:t>quien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vosotros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SQL Azure no ha </a:t>
            </a:r>
            <a:r>
              <a:rPr lang="en-US" baseline="0" dirty="0" err="1" smtClean="0"/>
              <a:t>recibido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mensaje</a:t>
            </a:r>
            <a:r>
              <a:rPr lang="en-US" baseline="0" dirty="0" smtClean="0"/>
              <a:t> que has </a:t>
            </a:r>
            <a:r>
              <a:rPr lang="en-US" baseline="0" dirty="0" err="1" smtClean="0"/>
              <a:t>llegado</a:t>
            </a:r>
            <a:r>
              <a:rPr lang="en-US" baseline="0" dirty="0" smtClean="0"/>
              <a:t> al </a:t>
            </a:r>
            <a:r>
              <a:rPr lang="en-US" baseline="0" dirty="0" err="1" smtClean="0"/>
              <a:t>máximo</a:t>
            </a:r>
            <a:r>
              <a:rPr lang="en-US" baseline="0" dirty="0" smtClean="0"/>
              <a:t> </a:t>
            </a:r>
            <a:r>
              <a:rPr lang="en-US" baseline="0" smtClean="0"/>
              <a:t>de logins.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02/24/2016 16:56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81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importante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reintentos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conexión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tanto</a:t>
            </a:r>
            <a:r>
              <a:rPr lang="en-US" baseline="0" dirty="0" smtClean="0"/>
              <a:t> para la </a:t>
            </a:r>
            <a:r>
              <a:rPr lang="en-US" baseline="0" dirty="0" err="1" smtClean="0"/>
              <a:t>conexión</a:t>
            </a:r>
            <a:r>
              <a:rPr lang="en-US" baseline="0" dirty="0" smtClean="0"/>
              <a:t> y para </a:t>
            </a:r>
            <a:r>
              <a:rPr lang="en-US" baseline="0" dirty="0" err="1" smtClean="0"/>
              <a:t>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reintentos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comando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Reconexión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estado</a:t>
            </a:r>
            <a:r>
              <a:rPr lang="en-US" baseline="0" dirty="0" smtClean="0"/>
              <a:t> IDLE </a:t>
            </a:r>
            <a:r>
              <a:rPr lang="en-US" baseline="0" dirty="0" err="1" smtClean="0"/>
              <a:t>depués</a:t>
            </a:r>
            <a:r>
              <a:rPr lang="en-US" baseline="0" dirty="0" smtClean="0"/>
              <a:t> de 30 mins.</a:t>
            </a:r>
          </a:p>
          <a:p>
            <a:r>
              <a:rPr lang="en-US" baseline="0" dirty="0" err="1" smtClean="0"/>
              <a:t>Denegación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servicio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DosGuard</a:t>
            </a:r>
            <a:endParaRPr lang="en-US" baseline="0" dirty="0" smtClean="0"/>
          </a:p>
          <a:p>
            <a:r>
              <a:rPr lang="en-US" baseline="0" dirty="0" smtClean="0"/>
              <a:t>Failover or transient error.</a:t>
            </a:r>
          </a:p>
          <a:p>
            <a:r>
              <a:rPr lang="en-US" baseline="0" dirty="0" err="1" smtClean="0"/>
              <a:t>Límite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recursos</a:t>
            </a:r>
            <a:r>
              <a:rPr lang="en-US" baseline="0" dirty="0" smtClean="0"/>
              <a:t> al accede.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Optimización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Política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reintentos</a:t>
            </a:r>
            <a:r>
              <a:rPr lang="en-US" baseline="0" dirty="0" smtClean="0"/>
              <a:t>, incremental a </a:t>
            </a:r>
            <a:r>
              <a:rPr lang="en-US" baseline="0" dirty="0" err="1" smtClean="0"/>
              <a:t>intervalos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fijos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exponencial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Detección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errores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política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reintentos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customizados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dirty="0" smtClean="0"/>
              <a:t>https://msdn.microsoft.com/en-us/data/dn456835.aspx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02/24/2016 16:56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751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Row Level Security:</a:t>
            </a:r>
            <a:r>
              <a:rPr lang="en-US" baseline="0" dirty="0" smtClean="0"/>
              <a:t> https://msdn.microsoft.com/library/7221fa4e-ca4a-4d5c-9f93-1b8a4af7b9e8.aspx</a:t>
            </a:r>
          </a:p>
          <a:p>
            <a:r>
              <a:rPr lang="en-US" baseline="0" dirty="0" smtClean="0"/>
              <a:t>Dynamic Data Masking: https://msdn.microsoft.com/library/7221fa4e-ca4a-4d5c-9f93-1b8a4af7b9e8.aspx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02/24/2016 16:56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616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Threat Detection: https://azure.microsoft.com/en-us/documentation/articles/sql-database-threat-detection-get-started/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02/24/2016 16:56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058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t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" y="2335152"/>
            <a:ext cx="12434887" cy="212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19" rIns="91440" bIns="4571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.NET Conference 2016</a:t>
            </a:r>
          </a:p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26" indent="0">
              <a:buNone/>
              <a:defRPr>
                <a:solidFill>
                  <a:schemeClr val="bg1"/>
                </a:solidFill>
              </a:defRPr>
            </a:lvl2pPr>
            <a:lvl3pPr marL="571376" indent="0">
              <a:buNone/>
              <a:defRPr>
                <a:solidFill>
                  <a:schemeClr val="bg1"/>
                </a:solidFill>
              </a:defRPr>
            </a:lvl3pPr>
            <a:lvl4pPr marL="799927" indent="0">
              <a:buNone/>
              <a:defRPr>
                <a:solidFill>
                  <a:schemeClr val="bg1"/>
                </a:solidFill>
              </a:defRPr>
            </a:lvl4pPr>
            <a:lvl5pPr marL="102847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7" y="1212859"/>
            <a:ext cx="11885683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6972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6954" y="1363662"/>
            <a:ext cx="54856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5" indent="0">
              <a:buNone/>
              <a:tabLst/>
              <a:defRPr sz="2000"/>
            </a:lvl3pPr>
            <a:lvl4pPr marL="460275" indent="0">
              <a:buNone/>
              <a:defRPr/>
            </a:lvl4pPr>
            <a:lvl5pPr marL="685652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7205" y="4928841"/>
            <a:ext cx="4501423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670" y="2998438"/>
            <a:ext cx="7009440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/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6014" y="1236304"/>
            <a:ext cx="3523801" cy="352044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669" y="2142849"/>
            <a:ext cx="7009440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4" y="6294485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67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2" y="3147130"/>
            <a:ext cx="329142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196" y="1668463"/>
            <a:ext cx="877709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891" y="2125663"/>
            <a:ext cx="10057115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13" y="1668463"/>
            <a:ext cx="2742850" cy="5029200"/>
          </a:xfrm>
        </p:spPr>
        <p:txBody>
          <a:bodyPr>
            <a:noAutofit/>
          </a:bodyPr>
          <a:lstStyle>
            <a:lvl1pPr marL="342891" indent="-342891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4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71" y="3981818"/>
            <a:ext cx="7009440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71" y="2117165"/>
            <a:ext cx="7009440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213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7918" y="677862"/>
            <a:ext cx="4650126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3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06" y="296864"/>
            <a:ext cx="11885682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08" y="1537564"/>
            <a:ext cx="3931439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023" y="3040063"/>
            <a:ext cx="7314270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44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04" y="1535875"/>
            <a:ext cx="3931418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 userDrawn="1">
          <p15:clr>
            <a:srgbClr val="FBAE40"/>
          </p15:clr>
        </p15:guide>
        <p15:guide id="2" pos="305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6" y="1212855"/>
            <a:ext cx="11885683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85" indent="-241294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27" indent="-342891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44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06" y="2307518"/>
            <a:ext cx="1562995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4409" y="2301240"/>
            <a:ext cx="3232492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7068" y="2302035"/>
            <a:ext cx="3903218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7771" y="2301051"/>
            <a:ext cx="23464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3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6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506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86" indent="-280981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92" indent="-290506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86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80" indent="-22859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30" y="409845"/>
            <a:ext cx="4163977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98939879"/>
              </p:ext>
            </p:extLst>
          </p:nvPr>
        </p:nvGraphicFramePr>
        <p:xfrm>
          <a:off x="718618" y="1668462"/>
          <a:ext cx="10971400" cy="512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425">
                  <a:extLst>
                    <a:ext uri="{9D8B030D-6E8A-4147-A177-3AD203B41FA5}">
                      <a16:colId xmlns:a16="http://schemas.microsoft.com/office/drawing/2014/main" val="714248959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636315437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5617202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218280144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4156970815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34023810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588856562"/>
                    </a:ext>
                  </a:extLst>
                </a:gridCol>
                <a:gridCol w="1371425">
                  <a:extLst>
                    <a:ext uri="{9D8B030D-6E8A-4147-A177-3AD203B41FA5}">
                      <a16:colId xmlns:a16="http://schemas.microsoft.com/office/drawing/2014/main" val="1739759280"/>
                    </a:ext>
                  </a:extLst>
                </a:gridCol>
              </a:tblGrid>
              <a:tr h="326571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55254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00044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25313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49602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63212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240268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702709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63480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34325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842204"/>
                  </a:ext>
                </a:extLst>
              </a:tr>
              <a:tr h="326571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054000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884556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770854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9" y="2125662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4095" y="2013086"/>
            <a:ext cx="2292886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00" y="3268373"/>
            <a:ext cx="2293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382" y="3194778"/>
            <a:ext cx="1486554" cy="11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304" y="3268373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22" y="4310887"/>
            <a:ext cx="229767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00" y="5782684"/>
            <a:ext cx="229767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61" y="5756511"/>
            <a:ext cx="22976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77461" y="2193931"/>
            <a:ext cx="230293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0163" y="2038397"/>
            <a:ext cx="274285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85272" y="3150756"/>
            <a:ext cx="1779214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199813" y="4025873"/>
            <a:ext cx="274320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6" y="1212851"/>
            <a:ext cx="11885683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1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6497" y="1212859"/>
            <a:ext cx="7923791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08" y="1585051"/>
            <a:ext cx="3657134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1722" y="1222350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554" y="367267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554" y="3230912"/>
            <a:ext cx="274285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1722" y="4130623"/>
            <a:ext cx="8373841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8816" y="3230912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1722" y="367275"/>
            <a:ext cx="8373841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2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76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2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77" marR="0" indent="0" algn="l" defTabSz="9327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11885618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826383" y="6157051"/>
            <a:ext cx="30316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032" y="10"/>
            <a:ext cx="6215857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68" y="2117165"/>
            <a:ext cx="571420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8" y="295283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8" y="1212860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2254" y="3050569"/>
            <a:ext cx="6995160" cy="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xStyles>
    <p:titleStyle>
      <a:lvl1pPr algn="l" defTabSz="93271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1" marR="0" indent="-342891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85" marR="0" indent="-2412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0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74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69" marR="0" indent="-228594" algn="l" defTabSz="9327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97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3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695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056" indent="-233181" algn="l" defTabSz="9327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5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19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7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3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98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57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1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876" algn="l" defTabSz="9327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documentation/articles/sql-database-connect-central-recommendations/" TargetMode="External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msdn.microsoft.com/en-us/library/system.data.entity.sqlserver.sqlazureexecutionstrategy(v=vs.113).aspx" TargetMode="External"/><Relationship Id="rId5" Type="http://schemas.openxmlformats.org/officeDocument/2006/relationships/hyperlink" Target="http://blogs.msdn.com/b/dotnet/archive/2015/11/30/net-framework-4-6-1-is-now-available.aspx" TargetMode="External"/><Relationship Id="rId4" Type="http://schemas.openxmlformats.org/officeDocument/2006/relationships/hyperlink" Target="https://azure.microsoft.com/en-us/documentation/articles/sql-database-connectivity-issues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hyperlink" Target="https://azure.microsoft.com/en-us/blog/query-store-a-flight-data-recorder-for-your-database" TargetMode="External"/><Relationship Id="rId7" Type="http://schemas.openxmlformats.org/officeDocument/2006/relationships/hyperlink" Target="http://msdn.microsoft.com/en-us/library/cc853327.aspx" TargetMode="External"/><Relationship Id="rId12" Type="http://schemas.openxmlformats.org/officeDocument/2006/relationships/image" Target="../media/image34.emf"/><Relationship Id="rId2" Type="http://schemas.openxmlformats.org/officeDocument/2006/relationships/hyperlink" Target="https://azure.microsoft.com/en-us/documentation/articles/sql-database-auditing-get-started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msdn.microsoft.com/en-us/library/system.diagnostics.stopwatch(v=vs.110).aspx" TargetMode="External"/><Relationship Id="rId11" Type="http://schemas.openxmlformats.org/officeDocument/2006/relationships/image" Target="../media/image33.emf"/><Relationship Id="rId5" Type="http://schemas.openxmlformats.org/officeDocument/2006/relationships/hyperlink" Target="https://msdn.microsoft.com/en-us/library/7h2ahss8(v=vs.110).aspx" TargetMode="External"/><Relationship Id="rId10" Type="http://schemas.openxmlformats.org/officeDocument/2006/relationships/image" Target="../media/image32.emf"/><Relationship Id="rId4" Type="http://schemas.openxmlformats.org/officeDocument/2006/relationships/hyperlink" Target="https://azure.microsoft.com/en-us/documentation/articles/sql-database-xevent-code-event-file" TargetMode="External"/><Relationship Id="rId9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en-us/library/ms131092.aspx" TargetMode="Externa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aka.ms/DOTNETT6S5" TargetMode="Externa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mailto:jmjurado@Microsoft.com" TargetMode="External"/><Relationship Id="rId2" Type="http://schemas.openxmlformats.org/officeDocument/2006/relationships/hyperlink" Target="mailto:pgavela@Microsoft.com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7.png"/><Relationship Id="rId4" Type="http://schemas.openxmlformats.org/officeDocument/2006/relationships/hyperlink" Target="http://aka.ms/DOTNETT6S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1" y="1212854"/>
            <a:ext cx="11887199" cy="2769989"/>
          </a:xfrm>
        </p:spPr>
        <p:txBody>
          <a:bodyPr/>
          <a:lstStyle/>
          <a:p>
            <a:pPr lvl="0"/>
            <a:r>
              <a:rPr lang="en-US" dirty="0" err="1" smtClean="0"/>
              <a:t>Latencia</a:t>
            </a:r>
            <a:r>
              <a:rPr lang="en-US" dirty="0" smtClean="0"/>
              <a:t> de Red</a:t>
            </a:r>
            <a:endParaRPr lang="en-US" dirty="0"/>
          </a:p>
          <a:p>
            <a:pPr lvl="0"/>
            <a:r>
              <a:rPr lang="en-US" dirty="0" err="1" smtClean="0"/>
              <a:t>Política</a:t>
            </a:r>
            <a:r>
              <a:rPr lang="en-US" dirty="0" smtClean="0"/>
              <a:t> de </a:t>
            </a:r>
            <a:r>
              <a:rPr lang="en-US" dirty="0" err="1" smtClean="0"/>
              <a:t>reintentos</a:t>
            </a:r>
            <a:endParaRPr lang="en-US" dirty="0" smtClean="0"/>
          </a:p>
          <a:p>
            <a:pPr lvl="0"/>
            <a:r>
              <a:rPr lang="en-US" dirty="0" smtClean="0"/>
              <a:t>Pooling </a:t>
            </a:r>
            <a:r>
              <a:rPr lang="en-US" dirty="0"/>
              <a:t>de </a:t>
            </a:r>
            <a:r>
              <a:rPr lang="en-US" dirty="0" err="1" smtClean="0"/>
              <a:t>conexiones</a:t>
            </a:r>
            <a:endParaRPr lang="en-US" dirty="0" smtClean="0"/>
          </a:p>
          <a:p>
            <a:pPr lvl="0"/>
            <a:r>
              <a:rPr lang="en-US" dirty="0" smtClean="0"/>
              <a:t>TCP ports exhausted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Mejores prácticas de Conectividad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874" y="3982843"/>
            <a:ext cx="3175472" cy="210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21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1" y="1212854"/>
            <a:ext cx="11887199" cy="6189387"/>
          </a:xfrm>
        </p:spPr>
        <p:txBody>
          <a:bodyPr/>
          <a:lstStyle/>
          <a:p>
            <a:r>
              <a:rPr lang="en-US" dirty="0" err="1" smtClean="0"/>
              <a:t>Latencia</a:t>
            </a:r>
            <a:r>
              <a:rPr lang="en-US" dirty="0" smtClean="0"/>
              <a:t> de Red </a:t>
            </a:r>
            <a:endParaRPr lang="en-US" dirty="0"/>
          </a:p>
          <a:p>
            <a:pPr lvl="1"/>
            <a:r>
              <a:rPr lang="en-US" b="1" dirty="0" smtClean="0"/>
              <a:t>Usuario y </a:t>
            </a:r>
            <a:r>
              <a:rPr lang="en-US" b="1" dirty="0" err="1" smtClean="0"/>
              <a:t>Aplicación</a:t>
            </a:r>
            <a:endParaRPr lang="en-US" b="1" dirty="0"/>
          </a:p>
          <a:p>
            <a:pPr lvl="1"/>
            <a:r>
              <a:rPr lang="en-US" b="1" dirty="0" err="1" smtClean="0"/>
              <a:t>Aplicación</a:t>
            </a:r>
            <a:r>
              <a:rPr lang="en-US" b="1" dirty="0" smtClean="0"/>
              <a:t> y Azure DB</a:t>
            </a:r>
            <a:r>
              <a:rPr lang="en-US" sz="1836" dirty="0" smtClean="0"/>
              <a:t> </a:t>
            </a:r>
            <a:r>
              <a:rPr lang="en-US" b="1" dirty="0" smtClean="0"/>
              <a:t>SQL</a:t>
            </a:r>
            <a:endParaRPr lang="en-US" b="1" dirty="0"/>
          </a:p>
          <a:p>
            <a:pPr marL="469446" lvl="1"/>
            <a:endParaRPr lang="en-US" dirty="0"/>
          </a:p>
          <a:p>
            <a:r>
              <a:rPr lang="en-US" dirty="0" err="1" smtClean="0"/>
              <a:t>Rendimiento</a:t>
            </a:r>
            <a:r>
              <a:rPr lang="en-US" dirty="0" smtClean="0"/>
              <a:t> </a:t>
            </a:r>
            <a:r>
              <a:rPr lang="en-US" dirty="0" err="1" smtClean="0"/>
              <a:t>percibido</a:t>
            </a:r>
            <a:endParaRPr lang="en-US" dirty="0"/>
          </a:p>
          <a:p>
            <a:pPr lvl="2"/>
            <a:r>
              <a:rPr lang="en-US" b="1" dirty="0" err="1" smtClean="0"/>
              <a:t>Tiempo</a:t>
            </a:r>
            <a:r>
              <a:rPr lang="en-US" b="1" dirty="0" smtClean="0"/>
              <a:t> de </a:t>
            </a:r>
            <a:r>
              <a:rPr lang="en-US" b="1" dirty="0" err="1" smtClean="0"/>
              <a:t>respuesta</a:t>
            </a:r>
            <a:r>
              <a:rPr lang="en-US" dirty="0" smtClean="0"/>
              <a:t> </a:t>
            </a:r>
            <a:r>
              <a:rPr lang="en-US" dirty="0"/>
              <a:t>=  </a:t>
            </a:r>
            <a:r>
              <a:rPr lang="en-US" dirty="0" smtClean="0"/>
              <a:t>2x(Latencia_1 </a:t>
            </a:r>
            <a:r>
              <a:rPr lang="en-US" dirty="0"/>
              <a:t>+ </a:t>
            </a:r>
            <a:r>
              <a:rPr lang="en-US" dirty="0" smtClean="0"/>
              <a:t>Latencia_2</a:t>
            </a:r>
            <a:r>
              <a:rPr lang="en-US" dirty="0"/>
              <a:t>) + </a:t>
            </a:r>
            <a:r>
              <a:rPr lang="en-US" dirty="0" err="1"/>
              <a:t>Query_Exec_Time</a:t>
            </a:r>
            <a:endParaRPr lang="en-US" dirty="0"/>
          </a:p>
          <a:p>
            <a:pPr marL="469446" lvl="1"/>
            <a:endParaRPr lang="en-US" dirty="0"/>
          </a:p>
          <a:p>
            <a:pPr marL="0" lvl="1"/>
            <a:r>
              <a:rPr lang="en-US" sz="4000" dirty="0" err="1" smtClean="0">
                <a:latin typeface="+mj-lt"/>
              </a:rPr>
              <a:t>Optimización</a:t>
            </a:r>
            <a:endParaRPr lang="en-US" sz="4000" dirty="0">
              <a:latin typeface="+mj-lt"/>
            </a:endParaRPr>
          </a:p>
          <a:p>
            <a:pPr marL="880617" lvl="2" indent="-469446"/>
            <a:r>
              <a:rPr lang="en-US" dirty="0" err="1" smtClean="0"/>
              <a:t>Minimizar</a:t>
            </a:r>
            <a:r>
              <a:rPr lang="en-US" dirty="0" smtClean="0"/>
              <a:t> </a:t>
            </a:r>
            <a:r>
              <a:rPr lang="en-US" dirty="0" err="1" smtClean="0"/>
              <a:t>latencia</a:t>
            </a:r>
            <a:r>
              <a:rPr lang="en-US" dirty="0" smtClean="0"/>
              <a:t> </a:t>
            </a:r>
            <a:r>
              <a:rPr lang="en-US" dirty="0"/>
              <a:t>1: </a:t>
            </a:r>
            <a:r>
              <a:rPr lang="en-US" dirty="0" err="1" smtClean="0"/>
              <a:t>seleccionar</a:t>
            </a:r>
            <a:r>
              <a:rPr lang="en-US" dirty="0" smtClean="0"/>
              <a:t> un data </a:t>
            </a:r>
            <a:r>
              <a:rPr lang="en-US" dirty="0"/>
              <a:t>center </a:t>
            </a:r>
            <a:r>
              <a:rPr lang="en-US" dirty="0" err="1" smtClean="0"/>
              <a:t>cerca</a:t>
            </a:r>
            <a:r>
              <a:rPr lang="en-US" dirty="0" smtClean="0"/>
              <a:t> de la </a:t>
            </a:r>
            <a:r>
              <a:rPr lang="en-US" dirty="0" err="1" smtClean="0"/>
              <a:t>mayoría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usuarios</a:t>
            </a:r>
            <a:r>
              <a:rPr lang="en-US" dirty="0" smtClean="0"/>
              <a:t> </a:t>
            </a:r>
            <a:endParaRPr lang="en-US" dirty="0"/>
          </a:p>
          <a:p>
            <a:pPr marL="880617" lvl="2" indent="-469446"/>
            <a:r>
              <a:rPr lang="en-US" dirty="0" err="1" smtClean="0"/>
              <a:t>Minimizar</a:t>
            </a:r>
            <a:r>
              <a:rPr lang="en-US" dirty="0" smtClean="0"/>
              <a:t> </a:t>
            </a:r>
            <a:r>
              <a:rPr lang="en-US" dirty="0" err="1" smtClean="0"/>
              <a:t>latencia</a:t>
            </a:r>
            <a:r>
              <a:rPr lang="en-US" dirty="0" smtClean="0"/>
              <a:t> 2: </a:t>
            </a:r>
            <a:r>
              <a:rPr lang="en-US" dirty="0" err="1" smtClean="0"/>
              <a:t>seleccionar</a:t>
            </a:r>
            <a:r>
              <a:rPr lang="en-US" dirty="0" smtClean="0"/>
              <a:t> el Azure SQL DB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mismo</a:t>
            </a:r>
            <a:r>
              <a:rPr lang="en-US" dirty="0" smtClean="0"/>
              <a:t> data center del </a:t>
            </a:r>
            <a:r>
              <a:rPr lang="en-US" dirty="0" err="1" smtClean="0"/>
              <a:t>aplicativo</a:t>
            </a:r>
            <a:endParaRPr lang="en-US" dirty="0"/>
          </a:p>
          <a:p>
            <a:pPr marL="880617" lvl="2" indent="-469446"/>
            <a:r>
              <a:rPr lang="en-US" dirty="0" err="1" smtClean="0"/>
              <a:t>Minimizar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“network </a:t>
            </a:r>
            <a:r>
              <a:rPr lang="en-US" dirty="0"/>
              <a:t>round </a:t>
            </a:r>
            <a:r>
              <a:rPr lang="en-US" dirty="0" smtClean="0"/>
              <a:t>trips”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4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Mejores prácticas de Conectividad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522244" y="2371781"/>
            <a:ext cx="5182052" cy="1114315"/>
            <a:chOff x="6056077" y="1382885"/>
            <a:chExt cx="5081625" cy="1092720"/>
          </a:xfrm>
        </p:grpSpPr>
        <p:pic>
          <p:nvPicPr>
            <p:cNvPr id="16" name="Picture 11" descr="D:\Pennie's documents\MS Image\NEWFeb15\Windows_Vista_Icons_ for_Marketing_use\CogWheel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76490" y="1508064"/>
              <a:ext cx="967541" cy="967541"/>
            </a:xfrm>
            <a:prstGeom prst="rect">
              <a:avLst/>
            </a:prstGeom>
            <a:noFill/>
          </p:spPr>
        </p:pic>
        <p:pic>
          <p:nvPicPr>
            <p:cNvPr id="17" name="Picture 7" descr="D:\Pennie's documents\Images for TechEd06\Hardware_Imagery\Database blu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347149" y="1523105"/>
              <a:ext cx="790553" cy="9525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>
              <a:off x="10496550" y="1904105"/>
              <a:ext cx="527050" cy="43947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469446" indent="-469446" algn="just" defTabSz="932380">
                <a:lnSpc>
                  <a:spcPct val="90000"/>
                </a:lnSpc>
                <a:spcBef>
                  <a:spcPct val="20000"/>
                </a:spcBef>
                <a:buSzPct val="100000"/>
              </a:pPr>
              <a:r>
                <a:rPr lang="en-US" sz="1428" b="1" dirty="0">
                  <a:solidFill>
                    <a:srgbClr val="000000"/>
                  </a:solidFill>
                  <a:latin typeface="+mj-lt"/>
                </a:rPr>
                <a:t>SQL</a:t>
              </a:r>
            </a:p>
            <a:p>
              <a:pPr marL="469446" indent="-469446" algn="just" defTabSz="932380">
                <a:lnSpc>
                  <a:spcPct val="90000"/>
                </a:lnSpc>
                <a:spcBef>
                  <a:spcPct val="20000"/>
                </a:spcBef>
                <a:buSzPct val="100000"/>
              </a:pPr>
              <a:r>
                <a:rPr lang="en-US" sz="1428" b="1" dirty="0">
                  <a:solidFill>
                    <a:srgbClr val="000000"/>
                  </a:solidFill>
                  <a:latin typeface="+mj-lt"/>
                </a:rPr>
                <a:t>Azure </a:t>
              </a:r>
            </a:p>
          </p:txBody>
        </p:sp>
        <p:sp>
          <p:nvSpPr>
            <p:cNvPr id="19" name="Left-Right Arrow 18"/>
            <p:cNvSpPr/>
            <p:nvPr/>
          </p:nvSpPr>
          <p:spPr bwMode="auto">
            <a:xfrm>
              <a:off x="6914427" y="1857080"/>
              <a:ext cx="1209675" cy="221599"/>
            </a:xfrm>
            <a:prstGeom prst="leftRightArrow">
              <a:avLst/>
            </a:prstGeom>
            <a:ln w="28575"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003">
              <a:schemeClr val="lt2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3243" tIns="46621" rIns="93243" bIns="4662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11"/>
              <a:endParaRPr lang="en-US" sz="1836" dirty="0">
                <a:solidFill>
                  <a:schemeClr val="bg1">
                    <a:alpha val="99000"/>
                  </a:schemeClr>
                </a:solidFill>
              </a:endParaRPr>
            </a:p>
          </p:txBody>
        </p:sp>
        <p:sp>
          <p:nvSpPr>
            <p:cNvPr id="20" name="Left-Right Arrow 19"/>
            <p:cNvSpPr/>
            <p:nvPr/>
          </p:nvSpPr>
          <p:spPr bwMode="auto">
            <a:xfrm>
              <a:off x="9028977" y="1868610"/>
              <a:ext cx="1209675" cy="221599"/>
            </a:xfrm>
            <a:prstGeom prst="leftRightArrow">
              <a:avLst/>
            </a:prstGeom>
            <a:ln w="28575"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003">
              <a:schemeClr val="lt2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3243" tIns="46621" rIns="93243" bIns="4662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11"/>
              <a:endParaRPr lang="en-US" sz="1836" dirty="0">
                <a:solidFill>
                  <a:schemeClr val="bg1">
                    <a:alpha val="99000"/>
                  </a:schemeClr>
                </a:solidFill>
              </a:endParaRPr>
            </a:p>
          </p:txBody>
        </p:sp>
        <p:pic>
          <p:nvPicPr>
            <p:cNvPr id="21" name="Picture 49" descr="D:\Pennie's documents\MS Image\NEWFeb15\Windows_Vista_Icons_ for_Marketing_use\Users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056077" y="1464165"/>
              <a:ext cx="967541" cy="967541"/>
            </a:xfrm>
            <a:prstGeom prst="rect">
              <a:avLst/>
            </a:prstGeom>
            <a:noFill/>
          </p:spPr>
        </p:pic>
        <p:sp>
          <p:nvSpPr>
            <p:cNvPr id="22" name="TextBox 21"/>
            <p:cNvSpPr txBox="1"/>
            <p:nvPr/>
          </p:nvSpPr>
          <p:spPr>
            <a:xfrm>
              <a:off x="6983468" y="1384605"/>
              <a:ext cx="1152872" cy="2770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836" dirty="0" err="1" smtClean="0">
                  <a:solidFill>
                    <a:schemeClr val="bg1"/>
                  </a:solidFill>
                </a:rPr>
                <a:t>Latencia</a:t>
              </a:r>
              <a:r>
                <a:rPr lang="en-US" sz="1836" dirty="0" smtClean="0">
                  <a:solidFill>
                    <a:schemeClr val="bg1"/>
                  </a:solidFill>
                </a:rPr>
                <a:t> 1</a:t>
              </a:r>
              <a:endParaRPr lang="en-US" sz="1836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028977" y="1382885"/>
              <a:ext cx="1152872" cy="282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836" dirty="0" err="1" smtClean="0">
                  <a:solidFill>
                    <a:schemeClr val="bg1"/>
                  </a:solidFill>
                </a:rPr>
                <a:t>Latencia</a:t>
              </a:r>
              <a:r>
                <a:rPr lang="en-US" sz="1836" dirty="0" smtClean="0">
                  <a:solidFill>
                    <a:schemeClr val="bg1"/>
                  </a:solidFill>
                </a:rPr>
                <a:t> 2</a:t>
              </a:r>
              <a:endParaRPr lang="en-US" sz="1836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6094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1" y="1212854"/>
            <a:ext cx="11887199" cy="5546134"/>
          </a:xfrm>
        </p:spPr>
        <p:txBody>
          <a:bodyPr/>
          <a:lstStyle/>
          <a:p>
            <a:pPr lvl="1"/>
            <a:r>
              <a:rPr lang="en-US" sz="4000" dirty="0" err="1">
                <a:latin typeface="+mj-lt"/>
              </a:rPr>
              <a:t>Política</a:t>
            </a:r>
            <a:r>
              <a:rPr lang="en-US" sz="4000" dirty="0">
                <a:latin typeface="+mj-lt"/>
              </a:rPr>
              <a:t> de </a:t>
            </a:r>
            <a:r>
              <a:rPr lang="en-US" sz="4000" dirty="0" err="1">
                <a:latin typeface="+mj-lt"/>
              </a:rPr>
              <a:t>reintentos</a:t>
            </a:r>
            <a:r>
              <a:rPr lang="en-US" sz="4000" dirty="0">
                <a:latin typeface="+mj-lt"/>
              </a:rPr>
              <a:t> </a:t>
            </a:r>
            <a:endParaRPr lang="en-US" sz="4000" dirty="0" smtClean="0">
              <a:latin typeface="+mj-lt"/>
            </a:endParaRPr>
          </a:p>
          <a:p>
            <a:pPr lvl="2"/>
            <a:r>
              <a:rPr lang="en-US" dirty="0" err="1" smtClean="0"/>
              <a:t>Tanto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connectividad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de </a:t>
            </a:r>
            <a:r>
              <a:rPr lang="en-US" dirty="0" err="1"/>
              <a:t>ejecución</a:t>
            </a:r>
            <a:r>
              <a:rPr lang="en-US" dirty="0"/>
              <a:t> de </a:t>
            </a:r>
            <a:r>
              <a:rPr lang="en-US" dirty="0" err="1" smtClean="0"/>
              <a:t>comandos</a:t>
            </a:r>
            <a:endParaRPr lang="en-US" dirty="0"/>
          </a:p>
          <a:p>
            <a:pPr lvl="2"/>
            <a:r>
              <a:rPr lang="en-US" dirty="0" err="1" smtClean="0"/>
              <a:t>Conexiones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estado</a:t>
            </a:r>
            <a:r>
              <a:rPr lang="en-US" dirty="0" smtClean="0"/>
              <a:t> Idle </a:t>
            </a:r>
            <a:r>
              <a:rPr lang="en-US" dirty="0" err="1"/>
              <a:t>después</a:t>
            </a:r>
            <a:r>
              <a:rPr lang="en-US" dirty="0"/>
              <a:t> de 30 </a:t>
            </a:r>
            <a:r>
              <a:rPr lang="en-US" dirty="0" err="1" smtClean="0"/>
              <a:t>minutos</a:t>
            </a:r>
            <a:r>
              <a:rPr lang="en-US" dirty="0" smtClean="0"/>
              <a:t> </a:t>
            </a:r>
            <a:endParaRPr lang="en-US" dirty="0"/>
          </a:p>
          <a:p>
            <a:pPr lvl="2"/>
            <a:r>
              <a:rPr lang="en-US" dirty="0"/>
              <a:t>Denial of Service </a:t>
            </a:r>
            <a:r>
              <a:rPr lang="en-US" dirty="0" smtClean="0"/>
              <a:t>attacks</a:t>
            </a:r>
            <a:endParaRPr lang="en-US" dirty="0"/>
          </a:p>
          <a:p>
            <a:pPr lvl="2"/>
            <a:r>
              <a:rPr lang="en-US" dirty="0"/>
              <a:t>Failover</a:t>
            </a:r>
          </a:p>
          <a:p>
            <a:pPr lvl="2"/>
            <a:r>
              <a:rPr lang="en-US" dirty="0" err="1"/>
              <a:t>Límite</a:t>
            </a:r>
            <a:r>
              <a:rPr lang="en-US" dirty="0"/>
              <a:t> de </a:t>
            </a:r>
            <a:r>
              <a:rPr lang="en-US" dirty="0" err="1" smtClean="0"/>
              <a:t>recursos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>
                <a:hlinkClick r:id="rId3"/>
              </a:rPr>
              <a:t>Otras </a:t>
            </a:r>
            <a:r>
              <a:rPr lang="en-US" dirty="0" err="1" smtClean="0">
                <a:hlinkClick r:id="rId3"/>
              </a:rPr>
              <a:t>mejores</a:t>
            </a:r>
            <a:r>
              <a:rPr lang="en-US" dirty="0" smtClean="0">
                <a:hlinkClick r:id="rId3"/>
              </a:rPr>
              <a:t> </a:t>
            </a:r>
            <a:r>
              <a:rPr lang="en-US" dirty="0" err="1" smtClean="0">
                <a:hlinkClick r:id="rId3"/>
              </a:rPr>
              <a:t>prácticas</a:t>
            </a:r>
            <a:endParaRPr lang="en-US" dirty="0"/>
          </a:p>
          <a:p>
            <a:endParaRPr lang="en-US" sz="2400" dirty="0" smtClean="0">
              <a:latin typeface="+mn-lt"/>
            </a:endParaRPr>
          </a:p>
          <a:p>
            <a:pPr marL="0" lvl="1"/>
            <a:r>
              <a:rPr lang="en-US" sz="4000" dirty="0" err="1" smtClean="0"/>
              <a:t>Optimización</a:t>
            </a:r>
            <a:endParaRPr lang="en-US" sz="4000" dirty="0"/>
          </a:p>
          <a:p>
            <a:pPr lvl="2"/>
            <a:r>
              <a:rPr lang="en-US" dirty="0" err="1" smtClean="0"/>
              <a:t>Política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reintentos</a:t>
            </a:r>
            <a:r>
              <a:rPr lang="en-US" dirty="0"/>
              <a:t>, incremental, a </a:t>
            </a:r>
            <a:r>
              <a:rPr lang="en-US" dirty="0" err="1"/>
              <a:t>intervalos</a:t>
            </a:r>
            <a:r>
              <a:rPr lang="en-US" dirty="0"/>
              <a:t> </a:t>
            </a:r>
            <a:r>
              <a:rPr lang="en-US" dirty="0" err="1"/>
              <a:t>fijos</a:t>
            </a:r>
            <a:r>
              <a:rPr lang="en-US" dirty="0"/>
              <a:t> y </a:t>
            </a:r>
            <a:r>
              <a:rPr lang="en-US" dirty="0" err="1" smtClean="0"/>
              <a:t>exponencial</a:t>
            </a:r>
            <a:endParaRPr lang="en-US" dirty="0"/>
          </a:p>
          <a:p>
            <a:pPr lvl="2"/>
            <a:r>
              <a:rPr lang="en-AU" dirty="0" err="1" smtClean="0"/>
              <a:t>Deteción</a:t>
            </a:r>
            <a:r>
              <a:rPr lang="en-AU" dirty="0" smtClean="0"/>
              <a:t> </a:t>
            </a:r>
            <a:r>
              <a:rPr lang="en-AU" dirty="0"/>
              <a:t>de </a:t>
            </a:r>
            <a:r>
              <a:rPr lang="en-AU" dirty="0" err="1"/>
              <a:t>errores</a:t>
            </a:r>
            <a:r>
              <a:rPr lang="en-AU" dirty="0"/>
              <a:t> y </a:t>
            </a:r>
            <a:r>
              <a:rPr lang="en-AU" dirty="0" err="1"/>
              <a:t>política</a:t>
            </a:r>
            <a:r>
              <a:rPr lang="en-AU" dirty="0"/>
              <a:t> de </a:t>
            </a:r>
            <a:r>
              <a:rPr lang="en-AU" dirty="0" err="1"/>
              <a:t>reintentos</a:t>
            </a:r>
            <a:r>
              <a:rPr lang="en-AU" dirty="0"/>
              <a:t> </a:t>
            </a:r>
            <a:r>
              <a:rPr lang="en-AU" dirty="0" err="1" smtClean="0"/>
              <a:t>customizados</a:t>
            </a:r>
            <a:endParaRPr lang="en-AU" dirty="0" smtClean="0"/>
          </a:p>
          <a:p>
            <a:pPr lvl="2"/>
            <a:r>
              <a:rPr lang="en-AU" dirty="0" smtClean="0">
                <a:hlinkClick r:id="rId4"/>
              </a:rPr>
              <a:t>.NET 4.5.1 or superior: </a:t>
            </a:r>
            <a:r>
              <a:rPr lang="en-AU" dirty="0" err="1" smtClean="0">
                <a:hlinkClick r:id="rId4"/>
              </a:rPr>
              <a:t>tenemos</a:t>
            </a:r>
            <a:r>
              <a:rPr lang="en-AU" dirty="0">
                <a:hlinkClick r:id="rId4"/>
              </a:rPr>
              <a:t>: </a:t>
            </a:r>
            <a:r>
              <a:rPr lang="en-US" dirty="0" err="1">
                <a:hlinkClick r:id="rId4"/>
              </a:rPr>
              <a:t>ConnectRetryCount</a:t>
            </a:r>
            <a:r>
              <a:rPr lang="en-US" dirty="0">
                <a:hlinkClick r:id="rId4"/>
              </a:rPr>
              <a:t>  y </a:t>
            </a:r>
            <a:r>
              <a:rPr lang="en-US" dirty="0" err="1">
                <a:hlinkClick r:id="rId4"/>
              </a:rPr>
              <a:t>ConnectRetryInterval</a:t>
            </a:r>
            <a:endParaRPr lang="en-AU" dirty="0"/>
          </a:p>
          <a:p>
            <a:pPr lvl="2"/>
            <a:r>
              <a:rPr lang="en-AU" dirty="0" smtClean="0">
                <a:hlinkClick r:id="rId5"/>
              </a:rPr>
              <a:t>.NET 4.6.1, </a:t>
            </a:r>
            <a:r>
              <a:rPr lang="en-AU" dirty="0" err="1" smtClean="0">
                <a:hlinkClick r:id="rId5"/>
              </a:rPr>
              <a:t>política</a:t>
            </a:r>
            <a:r>
              <a:rPr lang="en-AU" dirty="0" smtClean="0">
                <a:hlinkClick r:id="rId5"/>
              </a:rPr>
              <a:t> de </a:t>
            </a:r>
            <a:r>
              <a:rPr lang="en-AU" dirty="0" err="1" smtClean="0">
                <a:hlinkClick r:id="rId5"/>
              </a:rPr>
              <a:t>reintentos</a:t>
            </a:r>
            <a:r>
              <a:rPr lang="en-AU" dirty="0" smtClean="0">
                <a:hlinkClick r:id="rId5"/>
              </a:rPr>
              <a:t> </a:t>
            </a:r>
            <a:r>
              <a:rPr lang="en-AU" dirty="0" err="1" smtClean="0">
                <a:hlinkClick r:id="rId5"/>
              </a:rPr>
              <a:t>incluido</a:t>
            </a:r>
            <a:r>
              <a:rPr lang="en-AU" dirty="0" smtClean="0">
                <a:hlinkClick r:id="rId5"/>
              </a:rPr>
              <a:t> </a:t>
            </a:r>
            <a:r>
              <a:rPr lang="en-AU" dirty="0" err="1" smtClean="0">
                <a:hlinkClick r:id="rId5"/>
              </a:rPr>
              <a:t>en</a:t>
            </a:r>
            <a:r>
              <a:rPr lang="en-AU" dirty="0" smtClean="0">
                <a:hlinkClick r:id="rId5"/>
              </a:rPr>
              <a:t> </a:t>
            </a:r>
            <a:r>
              <a:rPr lang="en-AU" dirty="0" err="1" smtClean="0">
                <a:hlinkClick r:id="rId5"/>
              </a:rPr>
              <a:t>sqlConnection.Open</a:t>
            </a:r>
            <a:endParaRPr lang="en-AU" dirty="0" smtClean="0"/>
          </a:p>
          <a:p>
            <a:pPr lvl="2"/>
            <a:r>
              <a:rPr lang="en-AU" dirty="0" smtClean="0">
                <a:hlinkClick r:id="rId6"/>
              </a:rPr>
              <a:t>Entity Framework 6.0: </a:t>
            </a:r>
            <a:r>
              <a:rPr lang="en-US" dirty="0" err="1" smtClean="0">
                <a:hlinkClick r:id="rId6"/>
              </a:rPr>
              <a:t>SqlAzureExecutionStrategy</a:t>
            </a:r>
            <a:r>
              <a:rPr lang="en-US" dirty="0" smtClean="0">
                <a:hlinkClick r:id="rId6"/>
              </a:rPr>
              <a:t> 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Mejores prácticas de Conectividad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2900" y="3649662"/>
            <a:ext cx="1372635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013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875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92" y="1212860"/>
            <a:ext cx="11885514" cy="5309146"/>
          </a:xfrm>
        </p:spPr>
        <p:txBody>
          <a:bodyPr/>
          <a:lstStyle/>
          <a:p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retryIntervalSeconds</a:t>
            </a:r>
            <a:r>
              <a:rPr lang="en-US" sz="1800" dirty="0"/>
              <a:t> = 10;</a:t>
            </a:r>
          </a:p>
          <a:p>
            <a:r>
              <a:rPr lang="en-US" sz="1800" dirty="0" smtClean="0"/>
              <a:t>bool </a:t>
            </a:r>
            <a:r>
              <a:rPr lang="en-US" sz="1800" dirty="0" err="1"/>
              <a:t>returnBool</a:t>
            </a:r>
            <a:r>
              <a:rPr lang="en-US" sz="1800" dirty="0"/>
              <a:t> = false;</a:t>
            </a:r>
          </a:p>
          <a:p>
            <a:r>
              <a:rPr lang="en-US" sz="1800" dirty="0" smtClean="0"/>
              <a:t>   </a:t>
            </a:r>
            <a:r>
              <a:rPr lang="en-US" sz="1800" dirty="0"/>
              <a:t>for (</a:t>
            </a:r>
            <a:r>
              <a:rPr lang="en-US" sz="1800" dirty="0" err="1"/>
              <a:t>int</a:t>
            </a:r>
            <a:r>
              <a:rPr lang="en-US" sz="1800" dirty="0"/>
              <a:t> tries = 1; tries &lt;= 5; tries++)</a:t>
            </a:r>
          </a:p>
          <a:p>
            <a:r>
              <a:rPr lang="en-US" sz="1800" dirty="0" smtClean="0"/>
              <a:t>   </a:t>
            </a:r>
            <a:r>
              <a:rPr lang="en-US" sz="1800" dirty="0"/>
              <a:t>{</a:t>
            </a:r>
          </a:p>
          <a:p>
            <a:r>
              <a:rPr lang="en-US" sz="1800" dirty="0" smtClean="0"/>
              <a:t>   </a:t>
            </a:r>
            <a:r>
              <a:rPr lang="en-US" sz="1800" dirty="0"/>
              <a:t>try</a:t>
            </a:r>
          </a:p>
          <a:p>
            <a:r>
              <a:rPr lang="en-US" sz="1800" dirty="0" smtClean="0"/>
              <a:t>       </a:t>
            </a:r>
            <a:r>
              <a:rPr lang="en-US" sz="1800" dirty="0"/>
              <a:t>{</a:t>
            </a:r>
          </a:p>
          <a:p>
            <a:r>
              <a:rPr lang="en-US" sz="1800" dirty="0" smtClean="0"/>
              <a:t>         </a:t>
            </a:r>
            <a:r>
              <a:rPr lang="en-US" sz="1800" dirty="0"/>
              <a:t>if (tries &gt; 1)</a:t>
            </a:r>
          </a:p>
          <a:p>
            <a:r>
              <a:rPr lang="en-US" sz="1800" dirty="0"/>
              <a:t>                    {</a:t>
            </a:r>
          </a:p>
          <a:p>
            <a:r>
              <a:rPr lang="en-US" sz="1800" dirty="0" smtClean="0"/>
              <a:t>	        </a:t>
            </a:r>
            <a:r>
              <a:rPr lang="en-US" sz="1800" dirty="0" err="1" smtClean="0"/>
              <a:t>H.Thread.Sleep</a:t>
            </a:r>
            <a:r>
              <a:rPr lang="en-US" sz="1800" dirty="0" smtClean="0"/>
              <a:t>(1000 </a:t>
            </a:r>
            <a:r>
              <a:rPr lang="en-US" sz="1800" dirty="0"/>
              <a:t>* </a:t>
            </a:r>
            <a:r>
              <a:rPr lang="en-US" sz="1800" dirty="0" err="1"/>
              <a:t>retryIntervalSeconds</a:t>
            </a:r>
            <a:r>
              <a:rPr lang="en-US" sz="1800" dirty="0"/>
              <a:t>);</a:t>
            </a:r>
          </a:p>
          <a:p>
            <a:r>
              <a:rPr lang="en-US" sz="1800" dirty="0"/>
              <a:t>                      </a:t>
            </a:r>
            <a:r>
              <a:rPr lang="en-US" sz="1800" dirty="0" smtClean="0"/>
              <a:t> </a:t>
            </a:r>
            <a:r>
              <a:rPr lang="en-US" sz="1800" dirty="0" err="1"/>
              <a:t>retryIntervalSeconds</a:t>
            </a:r>
            <a:r>
              <a:rPr lang="en-US" sz="1800" dirty="0"/>
              <a:t> = Convert.ToInt32(</a:t>
            </a:r>
            <a:r>
              <a:rPr lang="en-US" sz="1800" dirty="0" err="1"/>
              <a:t>retryIntervalSeconds</a:t>
            </a:r>
            <a:r>
              <a:rPr lang="en-US" sz="1800" dirty="0"/>
              <a:t> * 1.5);</a:t>
            </a:r>
          </a:p>
          <a:p>
            <a:r>
              <a:rPr lang="en-US" sz="1800" dirty="0"/>
              <a:t>                      </a:t>
            </a:r>
            <a:r>
              <a:rPr lang="en-US" sz="1800" dirty="0" smtClean="0"/>
              <a:t> </a:t>
            </a:r>
            <a:r>
              <a:rPr lang="en-US" sz="1800" dirty="0" err="1"/>
              <a:t>C.SqlConnection.ClearAllPools</a:t>
            </a:r>
            <a:r>
              <a:rPr lang="en-US" sz="1800" dirty="0"/>
              <a:t>();</a:t>
            </a:r>
          </a:p>
          <a:p>
            <a:r>
              <a:rPr lang="en-US" sz="1800" dirty="0"/>
              <a:t>                    }</a:t>
            </a:r>
          </a:p>
          <a:p>
            <a:r>
              <a:rPr lang="en-US" sz="1800" dirty="0"/>
              <a:t>                    </a:t>
            </a:r>
            <a:r>
              <a:rPr lang="en-US" sz="1800" dirty="0" err="1"/>
              <a:t>sqlConnection.ConnectionString</a:t>
            </a:r>
            <a:r>
              <a:rPr lang="en-US" sz="1800" dirty="0"/>
              <a:t> = </a:t>
            </a:r>
            <a:r>
              <a:rPr lang="en-US" sz="1800" dirty="0" err="1"/>
              <a:t>clsConexion</a:t>
            </a:r>
            <a:r>
              <a:rPr lang="en-US" sz="1800" dirty="0"/>
              <a:t>;</a:t>
            </a:r>
          </a:p>
          <a:p>
            <a:r>
              <a:rPr lang="en-US" sz="1800" dirty="0"/>
              <a:t>                    </a:t>
            </a:r>
            <a:r>
              <a:rPr lang="en-US" sz="1800" dirty="0" err="1"/>
              <a:t>sqlConnection.Open</a:t>
            </a:r>
            <a:r>
              <a:rPr lang="en-US" sz="1800" dirty="0" smtClean="0"/>
              <a:t>();….</a:t>
            </a:r>
            <a:endParaRPr lang="en-US" sz="1800" dirty="0"/>
          </a:p>
          <a:p>
            <a:r>
              <a:rPr lang="en-US" sz="1800" dirty="0" smtClean="0"/>
              <a:t>                </a:t>
            </a:r>
            <a:r>
              <a:rPr lang="en-US" sz="1800" dirty="0"/>
              <a:t>catch (</a:t>
            </a:r>
            <a:r>
              <a:rPr lang="en-US" sz="1800" dirty="0" err="1"/>
              <a:t>C.SqlException</a:t>
            </a:r>
            <a:r>
              <a:rPr lang="en-US" sz="1800" dirty="0"/>
              <a:t> </a:t>
            </a:r>
            <a:r>
              <a:rPr lang="en-US" sz="1800" dirty="0" err="1"/>
              <a:t>sqlExc</a:t>
            </a:r>
            <a:r>
              <a:rPr lang="en-US" sz="1800" dirty="0"/>
              <a:t>)</a:t>
            </a:r>
          </a:p>
          <a:p>
            <a:r>
              <a:rPr lang="en-US" sz="1800" dirty="0"/>
              <a:t>                {</a:t>
            </a:r>
          </a:p>
          <a:p>
            <a:r>
              <a:rPr lang="en-US" sz="1800" dirty="0"/>
              <a:t>                    if (</a:t>
            </a:r>
            <a:r>
              <a:rPr lang="en-US" sz="1800" dirty="0" err="1"/>
              <a:t>sqlExc.Number</a:t>
            </a:r>
            <a:r>
              <a:rPr lang="en-US" sz="1800" dirty="0"/>
              <a:t> == 4060 || </a:t>
            </a:r>
            <a:r>
              <a:rPr lang="en-US" sz="1800" dirty="0" err="1"/>
              <a:t>sqlExc.Number</a:t>
            </a:r>
            <a:r>
              <a:rPr lang="en-US" sz="1800" dirty="0"/>
              <a:t> </a:t>
            </a:r>
            <a:r>
              <a:rPr lang="en-US" sz="1800"/>
              <a:t>== </a:t>
            </a:r>
            <a:r>
              <a:rPr lang="en-US" sz="1800" smtClean="0"/>
              <a:t>40197….</a:t>
            </a:r>
            <a:endParaRPr lang="en-US" sz="18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Política de reintentos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5831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1" y="1212854"/>
            <a:ext cx="11887199" cy="4936736"/>
          </a:xfrm>
        </p:spPr>
        <p:txBody>
          <a:bodyPr/>
          <a:lstStyle/>
          <a:p>
            <a:pPr marL="0" lvl="1"/>
            <a:r>
              <a:rPr lang="en-US" sz="4000" dirty="0" smtClean="0"/>
              <a:t>Pooling de </a:t>
            </a:r>
            <a:r>
              <a:rPr lang="en-US" sz="4000" dirty="0" err="1" smtClean="0"/>
              <a:t>conexiones</a:t>
            </a:r>
            <a:endParaRPr lang="en-US" sz="4000" dirty="0"/>
          </a:p>
          <a:p>
            <a:pPr lvl="2"/>
            <a:r>
              <a:rPr lang="en-US" dirty="0" err="1"/>
              <a:t>Cachea</a:t>
            </a:r>
            <a:r>
              <a:rPr lang="en-US" dirty="0"/>
              <a:t> las </a:t>
            </a:r>
            <a:r>
              <a:rPr lang="en-US" dirty="0" err="1"/>
              <a:t>conexiones</a:t>
            </a:r>
            <a:r>
              <a:rPr lang="en-US" dirty="0"/>
              <a:t> </a:t>
            </a:r>
            <a:r>
              <a:rPr lang="en-US" dirty="0" err="1"/>
              <a:t>físicas</a:t>
            </a:r>
            <a:r>
              <a:rPr lang="en-US" dirty="0"/>
              <a:t> que </a:t>
            </a:r>
            <a:r>
              <a:rPr lang="en-US" dirty="0" err="1"/>
              <a:t>tengan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misma</a:t>
            </a:r>
            <a:r>
              <a:rPr lang="en-US" dirty="0"/>
              <a:t> </a:t>
            </a:r>
            <a:r>
              <a:rPr lang="en-US" dirty="0" err="1"/>
              <a:t>cadena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 smtClean="0"/>
              <a:t>proceso</a:t>
            </a:r>
            <a:endParaRPr lang="en-US" dirty="0"/>
          </a:p>
          <a:p>
            <a:pPr lvl="2"/>
            <a:r>
              <a:rPr lang="en-US" dirty="0"/>
              <a:t>Reduce el </a:t>
            </a:r>
            <a:r>
              <a:rPr lang="en-US" dirty="0" err="1" smtClean="0"/>
              <a:t>coste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abrir</a:t>
            </a:r>
            <a:r>
              <a:rPr lang="en-US" dirty="0"/>
              <a:t> y </a:t>
            </a:r>
            <a:r>
              <a:rPr lang="en-US" dirty="0" err="1"/>
              <a:t>cerrar</a:t>
            </a:r>
            <a:r>
              <a:rPr lang="en-US" dirty="0"/>
              <a:t> las </a:t>
            </a:r>
            <a:r>
              <a:rPr lang="en-US" dirty="0" err="1" smtClean="0"/>
              <a:t>conexiones</a:t>
            </a:r>
            <a:endParaRPr lang="en-US" dirty="0"/>
          </a:p>
          <a:p>
            <a:pPr lvl="2"/>
            <a:r>
              <a:rPr lang="en-US" dirty="0"/>
              <a:t>Si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conexión</a:t>
            </a:r>
            <a:r>
              <a:rPr lang="en-US" dirty="0"/>
              <a:t> se ha </a:t>
            </a:r>
            <a:r>
              <a:rPr lang="en-US" dirty="0" err="1"/>
              <a:t>establecido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fallar</a:t>
            </a:r>
            <a:r>
              <a:rPr lang="en-US" dirty="0"/>
              <a:t> la </a:t>
            </a:r>
            <a:r>
              <a:rPr lang="en-US" dirty="0" err="1"/>
              <a:t>ejecución</a:t>
            </a:r>
            <a:r>
              <a:rPr lang="en-US" dirty="0"/>
              <a:t> del </a:t>
            </a:r>
            <a:r>
              <a:rPr lang="en-US" dirty="0" err="1" smtClean="0"/>
              <a:t>comando</a:t>
            </a:r>
            <a:r>
              <a:rPr lang="en-US" dirty="0" smtClean="0"/>
              <a:t>?</a:t>
            </a:r>
          </a:p>
          <a:p>
            <a:pPr lvl="2"/>
            <a:r>
              <a:rPr lang="en-US" sz="2000" dirty="0" smtClean="0"/>
              <a:t>Si </a:t>
            </a:r>
            <a:r>
              <a:rPr lang="en-US" sz="2000" dirty="0" err="1"/>
              <a:t>permanece</a:t>
            </a:r>
            <a:r>
              <a:rPr lang="en-US" sz="2000" dirty="0"/>
              <a:t> mucho </a:t>
            </a:r>
            <a:r>
              <a:rPr lang="en-US" sz="2000" dirty="0" err="1"/>
              <a:t>tiempo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el pool, </a:t>
            </a:r>
            <a:r>
              <a:rPr lang="en-US" sz="2000" dirty="0" err="1"/>
              <a:t>puede</a:t>
            </a:r>
            <a:r>
              <a:rPr lang="en-US" sz="2000" dirty="0"/>
              <a:t> </a:t>
            </a:r>
            <a:r>
              <a:rPr lang="en-US" sz="2000" dirty="0" err="1"/>
              <a:t>generar</a:t>
            </a:r>
            <a:r>
              <a:rPr lang="en-US" sz="2000" dirty="0"/>
              <a:t> </a:t>
            </a:r>
            <a:r>
              <a:rPr lang="en-US" sz="2000" dirty="0" err="1"/>
              <a:t>incidencias</a:t>
            </a:r>
            <a:r>
              <a:rPr lang="en-US" sz="20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latin typeface="+mn-lt"/>
            </a:endParaRPr>
          </a:p>
          <a:p>
            <a:pPr marL="0" lvl="1"/>
            <a:r>
              <a:rPr lang="en-US" sz="4000" dirty="0" err="1" smtClean="0"/>
              <a:t>Optimización</a:t>
            </a:r>
            <a:endParaRPr lang="en-US" sz="4000" dirty="0"/>
          </a:p>
          <a:p>
            <a:endParaRPr lang="en-US" sz="2000" dirty="0">
              <a:latin typeface="+mn-lt"/>
            </a:endParaRPr>
          </a:p>
          <a:p>
            <a:pPr lvl="1"/>
            <a:r>
              <a:rPr lang="en-US" sz="2000" dirty="0"/>
              <a:t>Workaround: </a:t>
            </a:r>
            <a:r>
              <a:rPr lang="en-US" sz="2000" dirty="0" err="1" smtClean="0"/>
              <a:t>después</a:t>
            </a:r>
            <a:r>
              <a:rPr lang="en-US" sz="2000" dirty="0" smtClean="0"/>
              <a:t> de </a:t>
            </a:r>
            <a:r>
              <a:rPr lang="en-US" sz="2000" dirty="0" err="1" smtClean="0"/>
              <a:t>tres</a:t>
            </a:r>
            <a:r>
              <a:rPr lang="en-US" sz="2000" dirty="0" smtClean="0"/>
              <a:t> </a:t>
            </a:r>
            <a:r>
              <a:rPr lang="en-US" sz="2000" dirty="0" err="1" smtClean="0"/>
              <a:t>intentos</a:t>
            </a:r>
            <a:r>
              <a:rPr lang="en-US" sz="2000" dirty="0" smtClean="0"/>
              <a:t>, </a:t>
            </a:r>
            <a:r>
              <a:rPr lang="en-US" sz="2000" dirty="0" err="1" smtClean="0"/>
              <a:t>limpia</a:t>
            </a:r>
            <a:r>
              <a:rPr lang="en-US" sz="2000" dirty="0" smtClean="0"/>
              <a:t> el pool</a:t>
            </a:r>
            <a:r>
              <a:rPr lang="en-US" sz="2000" dirty="0"/>
              <a:t> </a:t>
            </a:r>
            <a:r>
              <a:rPr lang="en-US" sz="2000" dirty="0" err="1" smtClean="0"/>
              <a:t>SqlConnection.ClearPool</a:t>
            </a:r>
            <a:r>
              <a:rPr lang="en-US" sz="2000" dirty="0" smtClean="0"/>
              <a:t>(</a:t>
            </a:r>
            <a:r>
              <a:rPr lang="en-US" sz="2000" dirty="0" err="1" smtClean="0"/>
              <a:t>cnn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Si hay un error </a:t>
            </a:r>
            <a:r>
              <a:rPr lang="en-US" sz="2000" dirty="0" err="1" smtClean="0"/>
              <a:t>en</a:t>
            </a:r>
            <a:r>
              <a:rPr lang="en-US" sz="2000" dirty="0" smtClean="0"/>
              <a:t> el </a:t>
            </a:r>
            <a:r>
              <a:rPr lang="en-US" sz="2000" dirty="0" err="1" smtClean="0"/>
              <a:t>código</a:t>
            </a:r>
            <a:r>
              <a:rPr lang="en-US" sz="2000" dirty="0" smtClean="0"/>
              <a:t> </a:t>
            </a:r>
            <a:r>
              <a:rPr lang="en-US" sz="2000" dirty="0" err="1" smtClean="0"/>
              <a:t>asegurarte</a:t>
            </a:r>
            <a:r>
              <a:rPr lang="en-US" sz="2000" dirty="0" smtClean="0"/>
              <a:t> de que la </a:t>
            </a:r>
            <a:r>
              <a:rPr lang="en-US" sz="2000" dirty="0" err="1" smtClean="0"/>
              <a:t>conexión</a:t>
            </a:r>
            <a:r>
              <a:rPr lang="en-US" sz="2000" dirty="0" smtClean="0"/>
              <a:t> se </a:t>
            </a:r>
            <a:r>
              <a:rPr lang="en-US" sz="2000" dirty="0" err="1" smtClean="0"/>
              <a:t>cierra</a:t>
            </a:r>
            <a:endParaRPr lang="en-US" sz="2000" dirty="0" smtClean="0"/>
          </a:p>
          <a:p>
            <a:pPr lvl="1"/>
            <a:r>
              <a:rPr lang="en-US" sz="2000" dirty="0" err="1" smtClean="0"/>
              <a:t>Siempre</a:t>
            </a:r>
            <a:r>
              <a:rPr lang="en-US" sz="2000" dirty="0" smtClean="0"/>
              <a:t> </a:t>
            </a:r>
            <a:r>
              <a:rPr lang="en-US" sz="2000" dirty="0" err="1" smtClean="0"/>
              <a:t>intenta</a:t>
            </a:r>
            <a:r>
              <a:rPr lang="en-US" sz="2000" dirty="0" smtClean="0"/>
              <a:t> que el ultimo </a:t>
            </a:r>
            <a:r>
              <a:rPr lang="en-US" sz="2000" dirty="0" err="1" smtClean="0"/>
              <a:t>proceso</a:t>
            </a:r>
            <a:r>
              <a:rPr lang="en-US" sz="2000" dirty="0" smtClean="0"/>
              <a:t> sea </a:t>
            </a:r>
            <a:r>
              <a:rPr lang="en-US" sz="2000" dirty="0" err="1" smtClean="0"/>
              <a:t>abrir</a:t>
            </a:r>
            <a:r>
              <a:rPr lang="en-US" sz="2000" dirty="0" smtClean="0"/>
              <a:t>, </a:t>
            </a:r>
            <a:r>
              <a:rPr lang="en-US" sz="2000" dirty="0" err="1" smtClean="0"/>
              <a:t>ejecutar</a:t>
            </a:r>
            <a:r>
              <a:rPr lang="en-US" sz="2000" dirty="0" smtClean="0"/>
              <a:t> el </a:t>
            </a:r>
            <a:r>
              <a:rPr lang="en-US" sz="2000" dirty="0" err="1" smtClean="0"/>
              <a:t>comando</a:t>
            </a:r>
            <a:r>
              <a:rPr lang="en-US" sz="2000" dirty="0" smtClean="0"/>
              <a:t> y </a:t>
            </a:r>
            <a:r>
              <a:rPr lang="en-US" sz="2000" dirty="0" err="1" smtClean="0"/>
              <a:t>cerrar</a:t>
            </a:r>
            <a:r>
              <a:rPr lang="en-US" sz="2000" dirty="0" smtClean="0"/>
              <a:t>.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Mejores prácticas de Conectividad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644" y="4183062"/>
            <a:ext cx="1322039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277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1957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Rendimiento: Yo soy programador y no DBA</a:t>
            </a:r>
          </a:p>
        </p:txBody>
      </p:sp>
    </p:spTree>
    <p:extLst>
      <p:ext uri="{BB962C8B-B14F-4D97-AF65-F5344CB8AC3E}">
        <p14:creationId xmlns:p14="http://schemas.microsoft.com/office/powerpoint/2010/main" val="2124441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1" y="1212854"/>
            <a:ext cx="11887199" cy="4970591"/>
          </a:xfrm>
        </p:spPr>
        <p:txBody>
          <a:bodyPr/>
          <a:lstStyle/>
          <a:p>
            <a:pPr lvl="0"/>
            <a:r>
              <a:rPr lang="en-US" dirty="0"/>
              <a:t>Si </a:t>
            </a:r>
            <a:r>
              <a:rPr lang="en-US" dirty="0" err="1"/>
              <a:t>eres</a:t>
            </a:r>
            <a:r>
              <a:rPr lang="en-US" dirty="0"/>
              <a:t> </a:t>
            </a:r>
            <a:r>
              <a:rPr lang="en-US" dirty="0" smtClean="0"/>
              <a:t>DBA o </a:t>
            </a:r>
            <a:r>
              <a:rPr lang="en-US" dirty="0" err="1" smtClean="0"/>
              <a:t>quieres</a:t>
            </a:r>
            <a:r>
              <a:rPr lang="en-US" dirty="0" smtClean="0"/>
              <a:t> </a:t>
            </a:r>
            <a:r>
              <a:rPr lang="en-US" dirty="0" err="1" smtClean="0"/>
              <a:t>serlo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SQL Auditing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Query Data Store &amp; Workload Insights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Extended Events</a:t>
            </a:r>
            <a:endParaRPr lang="en-US" dirty="0"/>
          </a:p>
          <a:p>
            <a:pPr lvl="1"/>
            <a:r>
              <a:rPr lang="en-US" dirty="0"/>
              <a:t>Portal Alerts</a:t>
            </a:r>
          </a:p>
          <a:p>
            <a:pPr lvl="1"/>
            <a:r>
              <a:rPr lang="en-US" dirty="0"/>
              <a:t>Index Advisor</a:t>
            </a:r>
          </a:p>
          <a:p>
            <a:pPr lvl="0"/>
            <a:r>
              <a:rPr lang="en-US" dirty="0"/>
              <a:t>Si </a:t>
            </a:r>
            <a:r>
              <a:rPr lang="en-US" dirty="0" err="1"/>
              <a:t>eres</a:t>
            </a:r>
            <a:r>
              <a:rPr lang="en-US" dirty="0"/>
              <a:t> </a:t>
            </a:r>
            <a:r>
              <a:rPr lang="en-US" dirty="0" err="1"/>
              <a:t>Programador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SQLConnection object properties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Stopwatch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>
                <a:hlinkClick r:id="rId7"/>
              </a:rPr>
              <a:t>EF: Optimizar query </a:t>
            </a:r>
            <a:r>
              <a:rPr lang="en-US" dirty="0">
                <a:hlinkClick r:id="rId7"/>
              </a:rPr>
              <a:t>performance y </a:t>
            </a:r>
            <a:r>
              <a:rPr lang="en-US" dirty="0" err="1">
                <a:hlinkClick r:id="rId7"/>
              </a:rPr>
              <a:t>modelo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Rendimiento: Yo soy programador y no </a:t>
            </a:r>
            <a:r>
              <a:rPr lang="es-ES" dirty="0" smtClean="0"/>
              <a:t>DBA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7644" y="4053714"/>
            <a:ext cx="4513598" cy="22045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0222" y="1301001"/>
            <a:ext cx="4890122" cy="28162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1567" y="4149344"/>
            <a:ext cx="548617" cy="20715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52947" y="4124981"/>
            <a:ext cx="534582" cy="20715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9272" y="4115479"/>
            <a:ext cx="544116" cy="208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493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8844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71" y="830262"/>
            <a:ext cx="7009440" cy="3276600"/>
          </a:xfrm>
        </p:spPr>
        <p:txBody>
          <a:bodyPr/>
          <a:lstStyle/>
          <a:p>
            <a:r>
              <a:rPr lang="es-ES" sz="4800" b="1" dirty="0"/>
              <a:t>Mejores Prácticas de conectividad, Seguridad y uso de CLR en SQL Server</a:t>
            </a:r>
            <a:endParaRPr lang="es-ES" sz="4800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638" y="4564063"/>
            <a:ext cx="7389812" cy="1192212"/>
          </a:xfrm>
        </p:spPr>
        <p:txBody>
          <a:bodyPr/>
          <a:lstStyle/>
          <a:p>
            <a:pPr lvl="0"/>
            <a:r>
              <a:rPr lang="en-US" dirty="0"/>
              <a:t>Jose Manuel Jurado </a:t>
            </a:r>
            <a:r>
              <a:rPr lang="en-US" dirty="0" err="1"/>
              <a:t>Díaz</a:t>
            </a:r>
            <a:endParaRPr lang="en-US" dirty="0"/>
          </a:p>
          <a:p>
            <a:pPr lvl="0"/>
            <a:r>
              <a:rPr lang="en-US" dirty="0"/>
              <a:t>Azure </a:t>
            </a:r>
            <a:r>
              <a:rPr lang="en-US" dirty="0" smtClean="0"/>
              <a:t>SQL Database </a:t>
            </a:r>
            <a:r>
              <a:rPr lang="en-US" dirty="0"/>
              <a:t>Support Engineer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Pablo Gavela López</a:t>
            </a:r>
          </a:p>
          <a:p>
            <a:pPr lvl="0"/>
            <a:r>
              <a:rPr lang="en-US" dirty="0"/>
              <a:t>SQL Server Support Escalation Engineer</a:t>
            </a:r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92" y="1212860"/>
            <a:ext cx="11885514" cy="4985980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6"/>
                </a:solidFill>
              </a:rPr>
              <a:t>//</a:t>
            </a:r>
            <a:r>
              <a:rPr lang="en-US" sz="2400" dirty="0" err="1" smtClean="0">
                <a:solidFill>
                  <a:schemeClr val="accent6"/>
                </a:solidFill>
              </a:rPr>
              <a:t>Llamada</a:t>
            </a:r>
            <a:r>
              <a:rPr lang="en-US" sz="2400" dirty="0" smtClean="0">
                <a:solidFill>
                  <a:schemeClr val="accent6"/>
                </a:solidFill>
              </a:rPr>
              <a:t> al principio del </a:t>
            </a:r>
            <a:r>
              <a:rPr lang="en-US" sz="2400" dirty="0" err="1" smtClean="0">
                <a:solidFill>
                  <a:schemeClr val="accent6"/>
                </a:solidFill>
              </a:rPr>
              <a:t>procedimiento</a:t>
            </a:r>
            <a:r>
              <a:rPr lang="en-US" sz="2400" dirty="0" smtClean="0">
                <a:solidFill>
                  <a:schemeClr val="accent6"/>
                </a:solidFill>
              </a:rPr>
              <a:t> y/o </a:t>
            </a:r>
            <a:r>
              <a:rPr lang="en-US" sz="2400" dirty="0" err="1" smtClean="0">
                <a:solidFill>
                  <a:schemeClr val="accent6"/>
                </a:solidFill>
              </a:rPr>
              <a:t>función</a:t>
            </a:r>
            <a:r>
              <a:rPr lang="en-US" sz="2400" dirty="0" smtClean="0">
                <a:solidFill>
                  <a:schemeClr val="accent6"/>
                </a:solidFill>
              </a:rPr>
              <a:t>.</a:t>
            </a:r>
          </a:p>
          <a:p>
            <a:r>
              <a:rPr lang="en-US" sz="2400" dirty="0" smtClean="0"/>
              <a:t>Stopwatch </a:t>
            </a:r>
            <a:r>
              <a:rPr lang="en-US" sz="2400" dirty="0" err="1"/>
              <a:t>stopWatch</a:t>
            </a:r>
            <a:r>
              <a:rPr lang="en-US" sz="2400" dirty="0"/>
              <a:t> = new Stopwatch();</a:t>
            </a:r>
          </a:p>
          <a:p>
            <a:r>
              <a:rPr lang="en-US" sz="2400" dirty="0"/>
              <a:t>                    </a:t>
            </a:r>
            <a:r>
              <a:rPr lang="en-US" sz="2400" dirty="0" err="1"/>
              <a:t>stopWatch.Start</a:t>
            </a:r>
            <a:r>
              <a:rPr lang="en-US" sz="2400" dirty="0"/>
              <a:t>();</a:t>
            </a:r>
          </a:p>
          <a:p>
            <a:r>
              <a:rPr lang="en-US" sz="2400" dirty="0" smtClean="0"/>
              <a:t>	         </a:t>
            </a:r>
            <a:r>
              <a:rPr lang="en-US" sz="2400" dirty="0" err="1" smtClean="0"/>
              <a:t>stopWatch.Stop</a:t>
            </a:r>
            <a:r>
              <a:rPr lang="en-US" sz="2400" dirty="0" smtClean="0"/>
              <a:t>();</a:t>
            </a:r>
          </a:p>
          <a:p>
            <a:r>
              <a:rPr lang="en-US" sz="2400" dirty="0" smtClean="0">
                <a:solidFill>
                  <a:schemeClr val="accent6"/>
                </a:solidFill>
              </a:rPr>
              <a:t> // </a:t>
            </a:r>
            <a:r>
              <a:rPr lang="en-US" sz="2400" dirty="0" err="1" smtClean="0">
                <a:solidFill>
                  <a:schemeClr val="accent6"/>
                </a:solidFill>
              </a:rPr>
              <a:t>Obtenemos</a:t>
            </a:r>
            <a:r>
              <a:rPr lang="en-US" sz="2400" dirty="0" smtClean="0">
                <a:solidFill>
                  <a:schemeClr val="accent6"/>
                </a:solidFill>
              </a:rPr>
              <a:t> el </a:t>
            </a:r>
            <a:r>
              <a:rPr lang="en-US" sz="2400" dirty="0" err="1" smtClean="0">
                <a:solidFill>
                  <a:schemeClr val="accent6"/>
                </a:solidFill>
              </a:rPr>
              <a:t>tiempo</a:t>
            </a:r>
            <a:r>
              <a:rPr lang="en-US" sz="2400" dirty="0" smtClean="0">
                <a:solidFill>
                  <a:schemeClr val="accent6"/>
                </a:solidFill>
              </a:rPr>
              <a:t> de la </a:t>
            </a:r>
            <a:r>
              <a:rPr lang="en-US" sz="2400" dirty="0" err="1" smtClean="0">
                <a:solidFill>
                  <a:schemeClr val="accent6"/>
                </a:solidFill>
              </a:rPr>
              <a:t>ejecución</a:t>
            </a:r>
            <a:r>
              <a:rPr lang="en-US" sz="2400" dirty="0" smtClean="0">
                <a:solidFill>
                  <a:schemeClr val="accent6"/>
                </a:solidFill>
              </a:rPr>
              <a:t> </a:t>
            </a:r>
            <a:r>
              <a:rPr lang="en-US" sz="2400" dirty="0" err="1" smtClean="0">
                <a:solidFill>
                  <a:schemeClr val="accent6"/>
                </a:solidFill>
              </a:rPr>
              <a:t>como</a:t>
            </a:r>
            <a:r>
              <a:rPr lang="en-US" sz="2400" dirty="0" smtClean="0">
                <a:solidFill>
                  <a:schemeClr val="accent6"/>
                </a:solidFill>
              </a:rPr>
              <a:t> un </a:t>
            </a:r>
            <a:r>
              <a:rPr lang="en-US" sz="2400" dirty="0" err="1" smtClean="0">
                <a:solidFill>
                  <a:schemeClr val="accent6"/>
                </a:solidFill>
              </a:rPr>
              <a:t>TimeSpan</a:t>
            </a:r>
            <a:r>
              <a:rPr lang="en-US" sz="2400" dirty="0" smtClean="0">
                <a:solidFill>
                  <a:schemeClr val="accent6"/>
                </a:solidFill>
              </a:rPr>
              <a:t>.</a:t>
            </a:r>
            <a:endParaRPr lang="en-US" sz="2400" dirty="0">
              <a:solidFill>
                <a:schemeClr val="accent6"/>
              </a:solidFill>
            </a:endParaRPr>
          </a:p>
          <a:p>
            <a:r>
              <a:rPr lang="en-US" sz="2400" dirty="0"/>
              <a:t>                    </a:t>
            </a:r>
            <a:r>
              <a:rPr lang="en-US" sz="2400" dirty="0" err="1"/>
              <a:t>TimeSpan</a:t>
            </a:r>
            <a:r>
              <a:rPr lang="en-US" sz="2400" dirty="0"/>
              <a:t> </a:t>
            </a:r>
            <a:r>
              <a:rPr lang="en-US" sz="2400" dirty="0" err="1"/>
              <a:t>ts</a:t>
            </a:r>
            <a:r>
              <a:rPr lang="en-US" sz="2400" dirty="0"/>
              <a:t> = </a:t>
            </a:r>
            <a:r>
              <a:rPr lang="en-US" sz="2400" dirty="0" err="1"/>
              <a:t>stopWatch.Elapsed</a:t>
            </a:r>
            <a:r>
              <a:rPr lang="en-US" sz="2400" dirty="0"/>
              <a:t>;</a:t>
            </a:r>
            <a:endParaRPr lang="en-US" sz="2400" dirty="0">
              <a:sym typeface="Wingdings" panose="05000000000000000000" pitchFamily="2" charset="2"/>
            </a:endParaRPr>
          </a:p>
          <a:p>
            <a:pPr lvl="0"/>
            <a:r>
              <a:rPr lang="en-US" sz="2400" dirty="0" smtClean="0">
                <a:solidFill>
                  <a:schemeClr val="accent6"/>
                </a:solidFill>
              </a:rPr>
              <a:t>//</a:t>
            </a:r>
            <a:r>
              <a:rPr lang="en-US" sz="2400" dirty="0" err="1" smtClean="0">
                <a:solidFill>
                  <a:schemeClr val="accent6"/>
                </a:solidFill>
              </a:rPr>
              <a:t>Llamada</a:t>
            </a:r>
            <a:r>
              <a:rPr lang="en-US" sz="2400" dirty="0" smtClean="0">
                <a:solidFill>
                  <a:schemeClr val="accent6"/>
                </a:solidFill>
              </a:rPr>
              <a:t> al </a:t>
            </a:r>
            <a:r>
              <a:rPr lang="en-US" sz="2400" dirty="0" err="1" smtClean="0">
                <a:solidFill>
                  <a:schemeClr val="accent6"/>
                </a:solidFill>
              </a:rPr>
              <a:t>diccionario</a:t>
            </a:r>
            <a:r>
              <a:rPr lang="en-US" sz="2400" dirty="0" smtClean="0">
                <a:solidFill>
                  <a:schemeClr val="accent6"/>
                </a:solidFill>
              </a:rPr>
              <a:t> de </a:t>
            </a:r>
            <a:r>
              <a:rPr lang="en-US" sz="2400" dirty="0" err="1" smtClean="0">
                <a:solidFill>
                  <a:schemeClr val="accent6"/>
                </a:solidFill>
              </a:rPr>
              <a:t>propiedades</a:t>
            </a:r>
            <a:r>
              <a:rPr lang="en-US" sz="2400" dirty="0" smtClean="0">
                <a:solidFill>
                  <a:schemeClr val="accent6"/>
                </a:solidFill>
              </a:rPr>
              <a:t> de la </a:t>
            </a:r>
            <a:r>
              <a:rPr lang="en-US" sz="2400" dirty="0" err="1" smtClean="0">
                <a:solidFill>
                  <a:schemeClr val="accent6"/>
                </a:solidFill>
              </a:rPr>
              <a:t>conexión</a:t>
            </a:r>
            <a:endParaRPr lang="en-US" sz="2400" dirty="0" smtClean="0">
              <a:solidFill>
                <a:schemeClr val="accent6"/>
              </a:solidFill>
            </a:endParaRPr>
          </a:p>
          <a:p>
            <a:pPr lvl="0"/>
            <a:r>
              <a:rPr lang="en-US" sz="2400" dirty="0" err="1" smtClean="0"/>
              <a:t>IDictionary</a:t>
            </a:r>
            <a:r>
              <a:rPr lang="en-US" sz="2400" dirty="0" smtClean="0"/>
              <a:t> </a:t>
            </a:r>
            <a:r>
              <a:rPr lang="en-US" sz="2400" dirty="0" err="1"/>
              <a:t>currentStatistics</a:t>
            </a:r>
            <a:r>
              <a:rPr lang="en-US" sz="2400" dirty="0"/>
              <a:t> = </a:t>
            </a:r>
            <a:r>
              <a:rPr lang="en-US" sz="2400" dirty="0" err="1"/>
              <a:t>awConnection.RetrieveStatistics</a:t>
            </a:r>
            <a:r>
              <a:rPr lang="en-US" sz="2400" dirty="0" smtClean="0"/>
              <a:t>();</a:t>
            </a:r>
          </a:p>
          <a:p>
            <a:r>
              <a:rPr lang="en-US" sz="2400" dirty="0"/>
              <a:t> long </a:t>
            </a:r>
            <a:r>
              <a:rPr lang="en-US" sz="2400" dirty="0" err="1"/>
              <a:t>bytesReceived</a:t>
            </a:r>
            <a:r>
              <a:rPr lang="en-US" sz="2400" dirty="0"/>
              <a:t> = (long)</a:t>
            </a:r>
            <a:r>
              <a:rPr lang="en-US" sz="2400" dirty="0" err="1"/>
              <a:t>currentStatistics</a:t>
            </a:r>
            <a:r>
              <a:rPr lang="en-US" sz="2400" dirty="0"/>
              <a:t>["</a:t>
            </a:r>
            <a:r>
              <a:rPr lang="en-US" sz="2400" dirty="0" err="1"/>
              <a:t>BytesReceived</a:t>
            </a:r>
            <a:r>
              <a:rPr lang="en-US" sz="2400" dirty="0"/>
              <a:t>"];</a:t>
            </a:r>
          </a:p>
          <a:p>
            <a:r>
              <a:rPr lang="en-US" sz="2400" dirty="0"/>
              <a:t>                    long </a:t>
            </a:r>
            <a:r>
              <a:rPr lang="en-US" sz="2400" dirty="0" err="1"/>
              <a:t>bytesSent</a:t>
            </a:r>
            <a:r>
              <a:rPr lang="en-US" sz="2400" dirty="0"/>
              <a:t> = (long)</a:t>
            </a:r>
            <a:r>
              <a:rPr lang="en-US" sz="2400" dirty="0" err="1"/>
              <a:t>currentStatistics</a:t>
            </a:r>
            <a:r>
              <a:rPr lang="en-US" sz="2400" dirty="0"/>
              <a:t>["</a:t>
            </a:r>
            <a:r>
              <a:rPr lang="en-US" sz="2400" dirty="0" err="1"/>
              <a:t>BytesSent</a:t>
            </a:r>
            <a:r>
              <a:rPr lang="en-US" sz="2400" dirty="0"/>
              <a:t>"];</a:t>
            </a:r>
          </a:p>
          <a:p>
            <a:r>
              <a:rPr lang="en-US" sz="2400" dirty="0"/>
              <a:t>                    long </a:t>
            </a:r>
            <a:r>
              <a:rPr lang="en-US" sz="2400" dirty="0" err="1"/>
              <a:t>selectCount</a:t>
            </a:r>
            <a:r>
              <a:rPr lang="en-US" sz="2400" dirty="0"/>
              <a:t> = (long)</a:t>
            </a:r>
            <a:r>
              <a:rPr lang="en-US" sz="2400" dirty="0" err="1"/>
              <a:t>currentStatistics</a:t>
            </a:r>
            <a:r>
              <a:rPr lang="en-US" sz="2400" dirty="0"/>
              <a:t>["</a:t>
            </a:r>
            <a:r>
              <a:rPr lang="en-US" sz="2400" dirty="0" err="1"/>
              <a:t>SelectCount</a:t>
            </a:r>
            <a:r>
              <a:rPr lang="en-US" sz="2400" dirty="0"/>
              <a:t>"];</a:t>
            </a:r>
          </a:p>
          <a:p>
            <a:r>
              <a:rPr lang="en-US" sz="2400" dirty="0"/>
              <a:t>                    long </a:t>
            </a:r>
            <a:r>
              <a:rPr lang="en-US" sz="2400" dirty="0" err="1"/>
              <a:t>selectRows</a:t>
            </a:r>
            <a:r>
              <a:rPr lang="en-US" sz="2400" dirty="0"/>
              <a:t> = (long)</a:t>
            </a:r>
            <a:r>
              <a:rPr lang="en-US" sz="2400" dirty="0" err="1"/>
              <a:t>currentStatistics</a:t>
            </a:r>
            <a:r>
              <a:rPr lang="en-US" sz="2400" dirty="0"/>
              <a:t>["</a:t>
            </a:r>
            <a:r>
              <a:rPr lang="en-US" sz="2400" dirty="0" err="1"/>
              <a:t>SelectRows</a:t>
            </a:r>
            <a:r>
              <a:rPr lang="en-US" sz="2400" dirty="0" smtClean="0"/>
              <a:t>"];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StopWatch</a:t>
            </a:r>
            <a:r>
              <a:rPr lang="es-ES" dirty="0" smtClean="0"/>
              <a:t> y </a:t>
            </a:r>
            <a:r>
              <a:rPr lang="es-ES" dirty="0" err="1" smtClean="0"/>
              <a:t>SQLConnection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678586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Seguridad:</a:t>
            </a:r>
            <a:br>
              <a:rPr lang="es-ES" dirty="0"/>
            </a:br>
            <a:r>
              <a:rPr lang="es-ES" dirty="0"/>
              <a:t>¿en qué no tengo que preocuparme?</a:t>
            </a:r>
          </a:p>
        </p:txBody>
      </p:sp>
    </p:spTree>
    <p:extLst>
      <p:ext uri="{BB962C8B-B14F-4D97-AF65-F5344CB8AC3E}">
        <p14:creationId xmlns:p14="http://schemas.microsoft.com/office/powerpoint/2010/main" val="24427736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1" y="1212854"/>
            <a:ext cx="11887199" cy="1228028"/>
          </a:xfrm>
        </p:spPr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lvl="4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Nuevas Opciones de Seguridad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46508346"/>
              </p:ext>
            </p:extLst>
          </p:nvPr>
        </p:nvGraphicFramePr>
        <p:xfrm>
          <a:off x="1264444" y="1198290"/>
          <a:ext cx="8289925" cy="5526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9922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1" y="1212854"/>
            <a:ext cx="11887199" cy="1228028"/>
          </a:xfrm>
        </p:spPr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lvl="4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Nuevas Opciones de </a:t>
            </a:r>
            <a:r>
              <a:rPr lang="es-ES" dirty="0" smtClean="0"/>
              <a:t>Seguridad </a:t>
            </a:r>
            <a:r>
              <a:rPr lang="en-US" dirty="0" smtClean="0"/>
              <a:t>– Threat detection</a:t>
            </a: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844" y="2440882"/>
            <a:ext cx="6124575" cy="3371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44" y="2440882"/>
            <a:ext cx="38671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178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972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7141" y="982662"/>
            <a:ext cx="11885514" cy="5878532"/>
          </a:xfrm>
        </p:spPr>
        <p:txBody>
          <a:bodyPr/>
          <a:lstStyle/>
          <a:p>
            <a:r>
              <a:rPr lang="en-US" sz="2000" b="1" dirty="0" smtClean="0"/>
              <a:t>// Data Masking </a:t>
            </a:r>
          </a:p>
          <a:p>
            <a:r>
              <a:rPr lang="en-US" sz="2000" dirty="0" smtClean="0"/>
              <a:t>CREATE </a:t>
            </a:r>
            <a:r>
              <a:rPr lang="en-US" sz="2000" dirty="0"/>
              <a:t>TABLE </a:t>
            </a:r>
            <a:r>
              <a:rPr lang="en-US" sz="2000" dirty="0" err="1"/>
              <a:t>Contacto</a:t>
            </a:r>
            <a:endParaRPr lang="en-US" sz="2000" dirty="0"/>
          </a:p>
          <a:p>
            <a:r>
              <a:rPr lang="en-US" sz="2000" dirty="0"/>
              <a:t>  (ID </a:t>
            </a:r>
            <a:r>
              <a:rPr lang="en-US" sz="2000" dirty="0" err="1"/>
              <a:t>int</a:t>
            </a:r>
            <a:r>
              <a:rPr lang="en-US" sz="2000" dirty="0"/>
              <a:t> IDENTITY PRIMARY KEY,</a:t>
            </a:r>
          </a:p>
          <a:p>
            <a:r>
              <a:rPr lang="en-US" sz="2000" dirty="0"/>
              <a:t>   </a:t>
            </a:r>
            <a:r>
              <a:rPr lang="en-US" sz="2000" dirty="0" err="1"/>
              <a:t>Nombre</a:t>
            </a:r>
            <a:r>
              <a:rPr lang="en-US" sz="2000" dirty="0"/>
              <a:t> varchar(100) MASKED WITH (FUNCTION = 'partial(1,"XXXXXXX",0)') NULL,</a:t>
            </a:r>
          </a:p>
          <a:p>
            <a:r>
              <a:rPr lang="en-US" sz="2000" dirty="0"/>
              <a:t>   </a:t>
            </a:r>
            <a:r>
              <a:rPr lang="en-US" sz="2000" dirty="0" err="1"/>
              <a:t>Apellido</a:t>
            </a:r>
            <a:r>
              <a:rPr lang="en-US" sz="2000" dirty="0"/>
              <a:t> varchar(100) NOT NULL,</a:t>
            </a:r>
          </a:p>
          <a:p>
            <a:r>
              <a:rPr lang="en-US" sz="2000" dirty="0"/>
              <a:t>   </a:t>
            </a:r>
            <a:r>
              <a:rPr lang="en-US" sz="2000" dirty="0" err="1"/>
              <a:t>NrTlf</a:t>
            </a:r>
            <a:r>
              <a:rPr lang="en-US" sz="2000" dirty="0"/>
              <a:t> varchar(12) MASKED WITH (FUNCTION = 'default()') NULL,</a:t>
            </a:r>
          </a:p>
          <a:p>
            <a:r>
              <a:rPr lang="en-US" sz="2000" dirty="0"/>
              <a:t>   Email varchar(100) MASKED WITH (FUNCTION = 'email()') NULL);</a:t>
            </a:r>
          </a:p>
          <a:p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b="1" dirty="0" smtClean="0"/>
              <a:t>// Row Level Security</a:t>
            </a:r>
          </a:p>
          <a:p>
            <a:r>
              <a:rPr lang="en-US" sz="2000" dirty="0"/>
              <a:t>CREATE FUNCTION </a:t>
            </a:r>
            <a:r>
              <a:rPr lang="en-US" sz="2000" dirty="0" err="1"/>
              <a:t>SecPred</a:t>
            </a:r>
            <a:r>
              <a:rPr lang="en-US" sz="2000" dirty="0"/>
              <a:t>(@</a:t>
            </a:r>
            <a:r>
              <a:rPr lang="en-US" sz="2000" dirty="0" err="1"/>
              <a:t>userId</a:t>
            </a:r>
            <a:r>
              <a:rPr lang="en-US" sz="2000" dirty="0"/>
              <a:t> </a:t>
            </a:r>
            <a:r>
              <a:rPr lang="en-US" sz="2000" dirty="0" err="1"/>
              <a:t>int</a:t>
            </a:r>
            <a:r>
              <a:rPr lang="en-US" sz="2000" dirty="0"/>
              <a:t>) </a:t>
            </a:r>
          </a:p>
          <a:p>
            <a:r>
              <a:rPr lang="en-US" sz="2000" dirty="0"/>
              <a:t>RETURNS TABLE </a:t>
            </a:r>
          </a:p>
          <a:p>
            <a:r>
              <a:rPr lang="en-US" sz="2000" dirty="0"/>
              <a:t>WITH SCHEMABINDING</a:t>
            </a:r>
          </a:p>
          <a:p>
            <a:r>
              <a:rPr lang="en-US" sz="2000" dirty="0"/>
              <a:t>AS </a:t>
            </a:r>
          </a:p>
          <a:p>
            <a:r>
              <a:rPr lang="en-US" sz="2000" dirty="0"/>
              <a:t>RETURN SELECT 1 as valor WHERE @</a:t>
            </a:r>
            <a:r>
              <a:rPr lang="en-US" sz="2000" dirty="0" err="1"/>
              <a:t>userId</a:t>
            </a:r>
            <a:r>
              <a:rPr lang="en-US" sz="2000" dirty="0"/>
              <a:t> = </a:t>
            </a:r>
            <a:r>
              <a:rPr lang="en-US" sz="2000" dirty="0" err="1"/>
              <a:t>user_id</a:t>
            </a:r>
            <a:r>
              <a:rPr lang="en-US" sz="2000" dirty="0"/>
              <a:t>()</a:t>
            </a:r>
          </a:p>
          <a:p>
            <a:endParaRPr lang="en-US" sz="2000" dirty="0"/>
          </a:p>
          <a:p>
            <a:r>
              <a:rPr lang="en-US" sz="2000" dirty="0"/>
              <a:t>CREATE SECURITY POLICY [</a:t>
            </a:r>
            <a:r>
              <a:rPr lang="en-US" sz="2000" dirty="0" err="1"/>
              <a:t>secpol</a:t>
            </a:r>
            <a:r>
              <a:rPr lang="en-US" sz="2000" dirty="0"/>
              <a:t>] ADD FILTER PREDICATE </a:t>
            </a:r>
            <a:endParaRPr lang="en-US" sz="2000" dirty="0" smtClean="0"/>
          </a:p>
          <a:p>
            <a:r>
              <a:rPr lang="en-US" sz="2000" dirty="0" smtClean="0"/>
              <a:t>[</a:t>
            </a:r>
            <a:r>
              <a:rPr lang="en-US" sz="2000" dirty="0" err="1"/>
              <a:t>dbo</a:t>
            </a:r>
            <a:r>
              <a:rPr lang="en-US" sz="2000" dirty="0"/>
              <a:t>].[</a:t>
            </a:r>
            <a:r>
              <a:rPr lang="en-US" sz="2000" dirty="0" err="1"/>
              <a:t>SecPred</a:t>
            </a:r>
            <a:r>
              <a:rPr lang="en-US" sz="2000" dirty="0"/>
              <a:t>]([</a:t>
            </a:r>
            <a:r>
              <a:rPr lang="en-US" sz="2000" dirty="0" err="1"/>
              <a:t>UserId</a:t>
            </a:r>
            <a:r>
              <a:rPr lang="en-US" sz="2000" dirty="0"/>
              <a:t>]) on [</a:t>
            </a:r>
            <a:r>
              <a:rPr lang="en-US" sz="2000" dirty="0" err="1"/>
              <a:t>dbo</a:t>
            </a:r>
            <a:r>
              <a:rPr lang="en-US" sz="2000" dirty="0"/>
              <a:t>].[</a:t>
            </a:r>
            <a:r>
              <a:rPr lang="en-US" sz="2000" dirty="0" err="1"/>
              <a:t>Protegido</a:t>
            </a:r>
            <a:r>
              <a:rPr lang="en-US" sz="2000" dirty="0"/>
              <a:t>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StopWatch</a:t>
            </a:r>
            <a:r>
              <a:rPr lang="es-ES" dirty="0" smtClean="0"/>
              <a:t> y </a:t>
            </a:r>
            <a:r>
              <a:rPr lang="es-ES" dirty="0" err="1" smtClean="0"/>
              <a:t>SQLConnection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0035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.NET dentro de SQL?</a:t>
            </a: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92484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CLR </a:t>
            </a:r>
            <a:r>
              <a:rPr lang="en-US" dirty="0" err="1"/>
              <a:t>en</a:t>
            </a:r>
            <a:r>
              <a:rPr lang="en-US" dirty="0"/>
              <a:t> SQL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248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92" y="1212860"/>
            <a:ext cx="11885514" cy="4128290"/>
          </a:xfrm>
        </p:spPr>
        <p:txBody>
          <a:bodyPr/>
          <a:lstStyle/>
          <a:p>
            <a:pPr lvl="0"/>
            <a:r>
              <a:rPr lang="en-US" dirty="0"/>
              <a:t>SQL Server 2005		</a:t>
            </a:r>
            <a:r>
              <a:rPr lang="en-US" dirty="0">
                <a:sym typeface="Wingdings" panose="05000000000000000000" pitchFamily="2" charset="2"/>
              </a:rPr>
              <a:t>	CLR 2</a:t>
            </a:r>
          </a:p>
          <a:p>
            <a:pPr lvl="0"/>
            <a:r>
              <a:rPr lang="en-US" dirty="0">
                <a:sym typeface="Wingdings" panose="05000000000000000000" pitchFamily="2" charset="2"/>
              </a:rPr>
              <a:t>SQL Server 2008			CLR 2</a:t>
            </a:r>
          </a:p>
          <a:p>
            <a:pPr lvl="0"/>
            <a:r>
              <a:rPr lang="en-US" dirty="0">
                <a:sym typeface="Wingdings" panose="05000000000000000000" pitchFamily="2" charset="2"/>
              </a:rPr>
              <a:t>SQL Server 2008 R2 		CLR 2</a:t>
            </a:r>
          </a:p>
          <a:p>
            <a:pPr lvl="0"/>
            <a:r>
              <a:rPr lang="en-US" dirty="0">
                <a:sym typeface="Wingdings" panose="05000000000000000000" pitchFamily="2" charset="2"/>
              </a:rPr>
              <a:t>SQL Server 2012 			CLR 4</a:t>
            </a:r>
          </a:p>
          <a:p>
            <a:pPr lvl="0"/>
            <a:r>
              <a:rPr lang="en-US" dirty="0">
                <a:sym typeface="Wingdings" panose="05000000000000000000" pitchFamily="2" charset="2"/>
              </a:rPr>
              <a:t>SQL Server 2014			CLR 4 </a:t>
            </a:r>
          </a:p>
          <a:p>
            <a:pPr lvl="0"/>
            <a:r>
              <a:rPr lang="en-US" dirty="0">
                <a:sym typeface="Wingdings" panose="05000000000000000000" pitchFamily="2" charset="2"/>
              </a:rPr>
              <a:t>SQL Server 2016			CLR 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CLR en SQL</a:t>
            </a:r>
          </a:p>
        </p:txBody>
      </p:sp>
    </p:spTree>
    <p:extLst>
      <p:ext uri="{BB962C8B-B14F-4D97-AF65-F5344CB8AC3E}">
        <p14:creationId xmlns:p14="http://schemas.microsoft.com/office/powerpoint/2010/main" val="26163098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CLR </a:t>
            </a:r>
            <a:r>
              <a:rPr lang="en-US" dirty="0" err="1"/>
              <a:t>en</a:t>
            </a:r>
            <a:r>
              <a:rPr lang="en-US" dirty="0"/>
              <a:t> SQL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7057" y="1363662"/>
            <a:ext cx="5485620" cy="2379325"/>
          </a:xfrm>
        </p:spPr>
        <p:txBody>
          <a:bodyPr/>
          <a:lstStyle/>
          <a:p>
            <a:pPr lvl="0"/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Procedimientos</a:t>
            </a:r>
            <a:r>
              <a:rPr lang="en-US" dirty="0"/>
              <a:t> </a:t>
            </a:r>
            <a:r>
              <a:rPr lang="en-US" dirty="0" err="1"/>
              <a:t>almacenados</a:t>
            </a:r>
            <a:endParaRPr lang="en-US" dirty="0"/>
          </a:p>
          <a:p>
            <a:pPr lvl="1"/>
            <a:r>
              <a:rPr lang="en-US" dirty="0"/>
              <a:t>Triggers</a:t>
            </a:r>
          </a:p>
          <a:p>
            <a:pPr lvl="1"/>
            <a:r>
              <a:rPr lang="en-US" dirty="0" err="1"/>
              <a:t>Funciones</a:t>
            </a:r>
            <a:endParaRPr lang="en-US" dirty="0"/>
          </a:p>
          <a:p>
            <a:pPr lvl="1"/>
            <a:r>
              <a:rPr lang="en-US" dirty="0" err="1"/>
              <a:t>Agregados</a:t>
            </a:r>
            <a:endParaRPr lang="en-US" dirty="0"/>
          </a:p>
          <a:p>
            <a:pPr lvl="1"/>
            <a:r>
              <a:rPr lang="en-US" dirty="0" err="1"/>
              <a:t>Tipos</a:t>
            </a:r>
            <a:r>
              <a:rPr lang="en-US" dirty="0"/>
              <a:t> </a:t>
            </a:r>
            <a:r>
              <a:rPr lang="en-US" dirty="0" err="1"/>
              <a:t>definidos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el </a:t>
            </a:r>
            <a:r>
              <a:rPr lang="en-US" dirty="0" err="1"/>
              <a:t>usuario</a:t>
            </a:r>
            <a:r>
              <a:rPr lang="en-US" dirty="0"/>
              <a:t> (UDT)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7011" y="1363692"/>
            <a:ext cx="5486322" cy="2031040"/>
          </a:xfrm>
        </p:spPr>
        <p:txBody>
          <a:bodyPr/>
          <a:lstStyle/>
          <a:p>
            <a:pPr lvl="0"/>
            <a:r>
              <a:rPr lang="en-US" dirty="0"/>
              <a:t>Assemblies </a:t>
            </a:r>
            <a:r>
              <a:rPr lang="en-US" dirty="0" err="1"/>
              <a:t>necesarios</a:t>
            </a:r>
            <a:endParaRPr lang="en-US" dirty="0"/>
          </a:p>
          <a:p>
            <a:pPr lvl="1"/>
            <a:r>
              <a:rPr lang="es-ES" dirty="0" err="1">
                <a:latin typeface="Consolas" panose="020B0609020204030204" pitchFamily="49" charset="0"/>
              </a:rPr>
              <a:t>System</a:t>
            </a:r>
            <a:r>
              <a:rPr lang="es-ES" dirty="0"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s-ES" dirty="0" err="1">
                <a:latin typeface="Consolas" panose="020B0609020204030204" pitchFamily="49" charset="0"/>
              </a:rPr>
              <a:t>System.Data.SqlTypes</a:t>
            </a:r>
            <a:endParaRPr lang="es-ES" dirty="0">
              <a:latin typeface="Consolas" panose="020B0609020204030204" pitchFamily="49" charset="0"/>
            </a:endParaRPr>
          </a:p>
          <a:p>
            <a:pPr lvl="1"/>
            <a:r>
              <a:rPr lang="es-ES" dirty="0" err="1">
                <a:latin typeface="Consolas" panose="020B0609020204030204" pitchFamily="49" charset="0"/>
              </a:rPr>
              <a:t>System.Data.SqlClient</a:t>
            </a:r>
            <a:endParaRPr lang="es-ES" dirty="0">
              <a:latin typeface="Consolas" panose="020B0609020204030204" pitchFamily="49" charset="0"/>
            </a:endParaRPr>
          </a:p>
          <a:p>
            <a:pPr lvl="1"/>
            <a:r>
              <a:rPr lang="es-ES" dirty="0" err="1">
                <a:latin typeface="Consolas" panose="020B0609020204030204" pitchFamily="49" charset="0"/>
              </a:rPr>
              <a:t>Microsoft.SqlServer.Server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9559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058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92" y="1212859"/>
            <a:ext cx="11885514" cy="4804164"/>
          </a:xfrm>
        </p:spPr>
        <p:txBody>
          <a:bodyPr/>
          <a:lstStyle/>
          <a:p>
            <a:pPr lvl="0"/>
            <a:r>
              <a:rPr lang="en-US" dirty="0" err="1"/>
              <a:t>Seguridad</a:t>
            </a:r>
            <a:endParaRPr lang="en-US" dirty="0"/>
          </a:p>
          <a:p>
            <a:pPr lvl="1"/>
            <a:r>
              <a:rPr lang="en-US" dirty="0"/>
              <a:t>SAFE</a:t>
            </a:r>
          </a:p>
          <a:p>
            <a:pPr lvl="1"/>
            <a:r>
              <a:rPr lang="en-US" dirty="0"/>
              <a:t>	Solo se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acceso</a:t>
            </a:r>
            <a:r>
              <a:rPr lang="en-US" dirty="0"/>
              <a:t> a la </a:t>
            </a:r>
            <a:r>
              <a:rPr lang="en-US" dirty="0" err="1"/>
              <a:t>instancia</a:t>
            </a:r>
            <a:r>
              <a:rPr lang="en-US" dirty="0"/>
              <a:t> de SQL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ejecuta</a:t>
            </a:r>
            <a:r>
              <a:rPr lang="en-US" dirty="0"/>
              <a:t> el assembly.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EXTERNAL_ACCESS</a:t>
            </a:r>
          </a:p>
          <a:p>
            <a:pPr lvl="1"/>
            <a:r>
              <a:rPr lang="en-US" dirty="0"/>
              <a:t>	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acceso</a:t>
            </a:r>
            <a:r>
              <a:rPr lang="en-US" dirty="0"/>
              <a:t> </a:t>
            </a:r>
            <a:r>
              <a:rPr lang="en-US" dirty="0" err="1"/>
              <a:t>externo</a:t>
            </a:r>
            <a:r>
              <a:rPr lang="en-US" dirty="0"/>
              <a:t>, IO, DNS, </a:t>
            </a:r>
            <a:r>
              <a:rPr lang="en-US" dirty="0" err="1"/>
              <a:t>EventLog</a:t>
            </a:r>
            <a:r>
              <a:rPr lang="en-US" dirty="0"/>
              <a:t>, Socket…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UNSAFE</a:t>
            </a:r>
          </a:p>
          <a:p>
            <a:pPr lvl="1"/>
            <a:r>
              <a:rPr lang="en-US" dirty="0"/>
              <a:t>	Sin </a:t>
            </a:r>
            <a:r>
              <a:rPr lang="en-US" dirty="0" err="1"/>
              <a:t>restricciones</a:t>
            </a:r>
            <a:r>
              <a:rPr lang="en-US" dirty="0"/>
              <a:t>, </a:t>
            </a:r>
            <a:r>
              <a:rPr lang="en-US" dirty="0" err="1"/>
              <a:t>permitido</a:t>
            </a:r>
            <a:r>
              <a:rPr lang="en-US" dirty="0"/>
              <a:t> P/Invoke y </a:t>
            </a:r>
            <a:r>
              <a:rPr lang="en-US" dirty="0" err="1"/>
              <a:t>código</a:t>
            </a:r>
            <a:r>
              <a:rPr lang="en-US" dirty="0"/>
              <a:t> unsafe.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Cuando</a:t>
            </a:r>
            <a:r>
              <a:rPr lang="en-US" dirty="0"/>
              <a:t> se accede a un </a:t>
            </a:r>
            <a:r>
              <a:rPr lang="en-US" dirty="0" err="1"/>
              <a:t>recurso</a:t>
            </a:r>
            <a:r>
              <a:rPr lang="en-US" dirty="0"/>
              <a:t> </a:t>
            </a:r>
            <a:r>
              <a:rPr lang="en-US" dirty="0" err="1"/>
              <a:t>externo</a:t>
            </a:r>
            <a:r>
              <a:rPr lang="en-US" dirty="0"/>
              <a:t> se </a:t>
            </a:r>
            <a:r>
              <a:rPr lang="en-US" dirty="0" err="1"/>
              <a:t>usan</a:t>
            </a:r>
            <a:r>
              <a:rPr lang="en-US" dirty="0"/>
              <a:t> las </a:t>
            </a:r>
            <a:r>
              <a:rPr lang="en-US" dirty="0" err="1"/>
              <a:t>credenciales</a:t>
            </a:r>
            <a:r>
              <a:rPr lang="en-US" dirty="0"/>
              <a:t> de SQL Server.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CLR </a:t>
            </a:r>
            <a:r>
              <a:rPr lang="en-US" dirty="0" err="1"/>
              <a:t>en</a:t>
            </a:r>
            <a:r>
              <a:rPr lang="en-US" dirty="0"/>
              <a:t> SQL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4345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92" y="1212859"/>
            <a:ext cx="11885514" cy="1554739"/>
          </a:xfrm>
        </p:spPr>
        <p:txBody>
          <a:bodyPr/>
          <a:lstStyle/>
          <a:p>
            <a:pPr lvl="0"/>
            <a:r>
              <a:rPr lang="en-US" dirty="0" err="1"/>
              <a:t>Seguridad</a:t>
            </a:r>
            <a:endParaRPr lang="en-US" dirty="0"/>
          </a:p>
          <a:p>
            <a:pPr lvl="1"/>
            <a:r>
              <a:rPr lang="en-US" dirty="0"/>
              <a:t>Application Domains</a:t>
            </a:r>
          </a:p>
          <a:p>
            <a:pPr lvl="1"/>
            <a:r>
              <a:rPr lang="en-US" dirty="0"/>
              <a:t>Un </a:t>
            </a:r>
            <a:r>
              <a:rPr lang="en-US" dirty="0" err="1"/>
              <a:t>AppDomain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Assembly Owner y </a:t>
            </a:r>
            <a:r>
              <a:rPr lang="en-US" dirty="0" err="1"/>
              <a:t>por</a:t>
            </a:r>
            <a:r>
              <a:rPr lang="en-US" dirty="0"/>
              <a:t> base de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CLR </a:t>
            </a:r>
            <a:r>
              <a:rPr lang="en-US" dirty="0" err="1"/>
              <a:t>en</a:t>
            </a:r>
            <a:r>
              <a:rPr lang="en-US" dirty="0"/>
              <a:t> SQL</a:t>
            </a:r>
            <a:endParaRPr lang="es-ES" dirty="0"/>
          </a:p>
        </p:txBody>
      </p:sp>
      <p:sp>
        <p:nvSpPr>
          <p:cNvPr id="6" name="Flowchart: Magnetic Disk 5"/>
          <p:cNvSpPr/>
          <p:nvPr/>
        </p:nvSpPr>
        <p:spPr>
          <a:xfrm>
            <a:off x="2229453" y="3077640"/>
            <a:ext cx="1927380" cy="2704500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36" dirty="0"/>
          </a:p>
        </p:txBody>
      </p:sp>
      <p:sp>
        <p:nvSpPr>
          <p:cNvPr id="7" name="Flowchart: Magnetic Disk 6"/>
          <p:cNvSpPr/>
          <p:nvPr/>
        </p:nvSpPr>
        <p:spPr>
          <a:xfrm>
            <a:off x="6994612" y="3077639"/>
            <a:ext cx="1927380" cy="2704500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36"/>
          </a:p>
        </p:txBody>
      </p:sp>
      <p:sp>
        <p:nvSpPr>
          <p:cNvPr id="8" name="TextBox 7"/>
          <p:cNvSpPr txBox="1"/>
          <p:nvPr/>
        </p:nvSpPr>
        <p:spPr>
          <a:xfrm>
            <a:off x="2902782" y="3077639"/>
            <a:ext cx="623230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6" dirty="0"/>
              <a:t>DB1</a:t>
            </a:r>
            <a:endParaRPr lang="es-ES" sz="1836" dirty="0"/>
          </a:p>
        </p:txBody>
      </p:sp>
      <p:sp>
        <p:nvSpPr>
          <p:cNvPr id="9" name="TextBox 8"/>
          <p:cNvSpPr txBox="1"/>
          <p:nvPr/>
        </p:nvSpPr>
        <p:spPr>
          <a:xfrm>
            <a:off x="7667940" y="3077639"/>
            <a:ext cx="623230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6" dirty="0"/>
              <a:t>DB2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6942" y="4100289"/>
            <a:ext cx="1479924" cy="6704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836" dirty="0"/>
              <a:t>AssemblyA1</a:t>
            </a:r>
          </a:p>
          <a:p>
            <a:r>
              <a:rPr lang="en-US" sz="1836" dirty="0"/>
              <a:t>AssemblyA2</a:t>
            </a:r>
            <a:endParaRPr lang="es-ES" sz="1836" dirty="0"/>
          </a:p>
        </p:txBody>
      </p:sp>
      <p:sp>
        <p:nvSpPr>
          <p:cNvPr id="11" name="TextBox 10"/>
          <p:cNvSpPr txBox="1"/>
          <p:nvPr/>
        </p:nvSpPr>
        <p:spPr>
          <a:xfrm>
            <a:off x="2525115" y="4917426"/>
            <a:ext cx="1461941" cy="67044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1836" dirty="0"/>
              <a:t>AssemblyB1</a:t>
            </a:r>
          </a:p>
          <a:p>
            <a:r>
              <a:rPr lang="en-US" sz="1836" dirty="0"/>
              <a:t>AssemblyB2</a:t>
            </a:r>
            <a:endParaRPr lang="es-ES" sz="1836" dirty="0"/>
          </a:p>
        </p:txBody>
      </p:sp>
      <p:sp>
        <p:nvSpPr>
          <p:cNvPr id="12" name="TextBox 11"/>
          <p:cNvSpPr txBox="1"/>
          <p:nvPr/>
        </p:nvSpPr>
        <p:spPr>
          <a:xfrm>
            <a:off x="7282100" y="4090657"/>
            <a:ext cx="1479924" cy="670445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836" dirty="0"/>
              <a:t>AssemblyA3</a:t>
            </a:r>
          </a:p>
          <a:p>
            <a:r>
              <a:rPr lang="en-US" sz="1836" dirty="0"/>
              <a:t>AssemblyA4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82100" y="4917426"/>
            <a:ext cx="1461941" cy="67044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836" dirty="0"/>
              <a:t>AssemblyB3</a:t>
            </a:r>
          </a:p>
          <a:p>
            <a:r>
              <a:rPr lang="en-US" sz="1836" dirty="0"/>
              <a:t>AssemblyB4</a:t>
            </a:r>
          </a:p>
        </p:txBody>
      </p:sp>
    </p:spTree>
    <p:extLst>
      <p:ext uri="{BB962C8B-B14F-4D97-AF65-F5344CB8AC3E}">
        <p14:creationId xmlns:p14="http://schemas.microsoft.com/office/powerpoint/2010/main" val="5710732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92" y="1212859"/>
            <a:ext cx="11885514" cy="5029587"/>
          </a:xfrm>
        </p:spPr>
        <p:txBody>
          <a:bodyPr/>
          <a:lstStyle/>
          <a:p>
            <a:pPr lvl="0"/>
            <a:r>
              <a:rPr lang="en-US" sz="2856" dirty="0"/>
              <a:t>SQL			</a:t>
            </a:r>
            <a:r>
              <a:rPr lang="en-US" sz="2856" dirty="0" err="1"/>
              <a:t>System.Data.SQLTypes</a:t>
            </a:r>
            <a:r>
              <a:rPr lang="en-US" sz="2856" dirty="0"/>
              <a:t>	CLR</a:t>
            </a:r>
          </a:p>
          <a:p>
            <a:pPr lvl="0"/>
            <a:r>
              <a:rPr lang="en-US" sz="2856" dirty="0" err="1">
                <a:solidFill>
                  <a:schemeClr val="tx1"/>
                </a:solidFill>
              </a:rPr>
              <a:t>Int</a:t>
            </a:r>
            <a:r>
              <a:rPr lang="en-US" sz="2856" dirty="0">
                <a:solidFill>
                  <a:schemeClr val="tx1"/>
                </a:solidFill>
              </a:rPr>
              <a:t>			SqlInt32			Int32,Nullable&lt;Int32&gt;</a:t>
            </a:r>
          </a:p>
          <a:p>
            <a:pPr lvl="0"/>
            <a:r>
              <a:rPr lang="en-US" sz="2856" dirty="0" err="1">
                <a:solidFill>
                  <a:schemeClr val="tx1"/>
                </a:solidFill>
              </a:rPr>
              <a:t>nchar,nvarchar</a:t>
            </a:r>
            <a:r>
              <a:rPr lang="en-US" sz="2856" dirty="0">
                <a:solidFill>
                  <a:schemeClr val="tx1"/>
                </a:solidFill>
              </a:rPr>
              <a:t>	</a:t>
            </a:r>
            <a:r>
              <a:rPr lang="en-US" sz="2856" dirty="0" err="1">
                <a:solidFill>
                  <a:schemeClr val="tx1"/>
                </a:solidFill>
              </a:rPr>
              <a:t>SqlChars,SqlString</a:t>
            </a:r>
            <a:r>
              <a:rPr lang="en-US" sz="2856" dirty="0">
                <a:solidFill>
                  <a:schemeClr val="tx1"/>
                </a:solidFill>
              </a:rPr>
              <a:t>		String, Char[]</a:t>
            </a:r>
            <a:endParaRPr lang="en-US" sz="2856" dirty="0"/>
          </a:p>
          <a:p>
            <a:pPr lvl="0"/>
            <a:r>
              <a:rPr lang="en-US" sz="2856" dirty="0">
                <a:solidFill>
                  <a:schemeClr val="tx1"/>
                </a:solidFill>
              </a:rPr>
              <a:t>float			</a:t>
            </a:r>
            <a:r>
              <a:rPr lang="en-US" sz="2856" dirty="0" err="1">
                <a:solidFill>
                  <a:schemeClr val="tx1"/>
                </a:solidFill>
              </a:rPr>
              <a:t>SqlDouble</a:t>
            </a:r>
            <a:r>
              <a:rPr lang="en-US" sz="2856" dirty="0">
                <a:solidFill>
                  <a:schemeClr val="tx1"/>
                </a:solidFill>
              </a:rPr>
              <a:t>			</a:t>
            </a:r>
            <a:r>
              <a:rPr lang="en-US" sz="2856" dirty="0" err="1">
                <a:solidFill>
                  <a:schemeClr val="tx1"/>
                </a:solidFill>
              </a:rPr>
              <a:t>Double,Nullable</a:t>
            </a:r>
            <a:r>
              <a:rPr lang="en-US" sz="2856" dirty="0">
                <a:solidFill>
                  <a:schemeClr val="tx1"/>
                </a:solidFill>
              </a:rPr>
              <a:t>&lt;Double&gt;</a:t>
            </a:r>
          </a:p>
          <a:p>
            <a:r>
              <a:rPr lang="en-US" sz="2856" dirty="0">
                <a:solidFill>
                  <a:schemeClr val="tx1"/>
                </a:solidFill>
              </a:rPr>
              <a:t>decimal		</a:t>
            </a:r>
            <a:r>
              <a:rPr lang="en-US" sz="2856" dirty="0" err="1">
                <a:solidFill>
                  <a:schemeClr val="tx1"/>
                </a:solidFill>
              </a:rPr>
              <a:t>SqlDecimal</a:t>
            </a:r>
            <a:r>
              <a:rPr lang="en-US" sz="2856" dirty="0">
                <a:solidFill>
                  <a:schemeClr val="tx1"/>
                </a:solidFill>
              </a:rPr>
              <a:t>			</a:t>
            </a:r>
            <a:r>
              <a:rPr lang="en-US" sz="2856" dirty="0" err="1">
                <a:solidFill>
                  <a:schemeClr val="tx1"/>
                </a:solidFill>
              </a:rPr>
              <a:t>Decimal,Nullable</a:t>
            </a:r>
            <a:r>
              <a:rPr lang="en-US" sz="2856" dirty="0">
                <a:solidFill>
                  <a:schemeClr val="tx1"/>
                </a:solidFill>
              </a:rPr>
              <a:t>&lt;Decimal&gt;</a:t>
            </a:r>
          </a:p>
          <a:p>
            <a:r>
              <a:rPr lang="en-US" sz="2856" dirty="0">
                <a:solidFill>
                  <a:schemeClr val="tx1"/>
                </a:solidFill>
              </a:rPr>
              <a:t>datetime2		-				</a:t>
            </a:r>
            <a:r>
              <a:rPr lang="en-US" sz="2856" dirty="0" err="1">
                <a:solidFill>
                  <a:schemeClr val="tx1"/>
                </a:solidFill>
              </a:rPr>
              <a:t>DateTime,Nullable</a:t>
            </a:r>
            <a:r>
              <a:rPr lang="en-US" sz="2856" dirty="0">
                <a:solidFill>
                  <a:schemeClr val="tx1"/>
                </a:solidFill>
              </a:rPr>
              <a:t>&lt;</a:t>
            </a:r>
            <a:r>
              <a:rPr lang="en-US" sz="2856" dirty="0" err="1">
                <a:solidFill>
                  <a:schemeClr val="tx1"/>
                </a:solidFill>
              </a:rPr>
              <a:t>DateTime</a:t>
            </a:r>
            <a:r>
              <a:rPr lang="en-US" sz="2856" dirty="0">
                <a:solidFill>
                  <a:schemeClr val="tx1"/>
                </a:solidFill>
              </a:rPr>
              <a:t>&gt;</a:t>
            </a:r>
          </a:p>
          <a:p>
            <a:pPr lvl="0"/>
            <a:r>
              <a:rPr lang="en-US" sz="2856" dirty="0" err="1">
                <a:solidFill>
                  <a:schemeClr val="tx1"/>
                </a:solidFill>
              </a:rPr>
              <a:t>varbinary</a:t>
            </a:r>
            <a:r>
              <a:rPr lang="en-US" sz="2856" dirty="0">
                <a:solidFill>
                  <a:schemeClr val="tx1"/>
                </a:solidFill>
              </a:rPr>
              <a:t>		</a:t>
            </a:r>
            <a:r>
              <a:rPr lang="en-US" sz="2856" dirty="0" err="1">
                <a:solidFill>
                  <a:schemeClr val="tx1"/>
                </a:solidFill>
              </a:rPr>
              <a:t>SqlBytes,SqlBinary</a:t>
            </a:r>
            <a:r>
              <a:rPr lang="en-US" sz="2856" dirty="0">
                <a:solidFill>
                  <a:schemeClr val="tx1"/>
                </a:solidFill>
              </a:rPr>
              <a:t>		Byte[]</a:t>
            </a:r>
          </a:p>
          <a:p>
            <a:pPr lvl="0"/>
            <a:endParaRPr lang="en-US" sz="2856" dirty="0">
              <a:solidFill>
                <a:schemeClr val="tx1"/>
              </a:solidFill>
            </a:endParaRPr>
          </a:p>
          <a:p>
            <a:r>
              <a:rPr lang="en-US" sz="2856" dirty="0">
                <a:solidFill>
                  <a:schemeClr val="tx1"/>
                </a:solidFill>
                <a:hlinkClick r:id="rId2"/>
              </a:rPr>
              <a:t>https://msdn.microsoft.com/en-us/library/ms131092.aspx</a:t>
            </a:r>
            <a:endParaRPr lang="en-US" sz="2856" dirty="0">
              <a:solidFill>
                <a:schemeClr val="tx1"/>
              </a:solidFill>
            </a:endParaRPr>
          </a:p>
          <a:p>
            <a:pPr lvl="0"/>
            <a:endParaRPr lang="en-US" sz="2856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Mapeo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SQL </a:t>
            </a:r>
            <a:r>
              <a:rPr lang="en-US" dirty="0">
                <a:sym typeface="Wingdings" panose="05000000000000000000" pitchFamily="2" charset="2"/>
              </a:rPr>
              <a:t> CLR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97911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92" y="1212860"/>
            <a:ext cx="11885514" cy="3721066"/>
          </a:xfrm>
        </p:spPr>
        <p:txBody>
          <a:bodyPr/>
          <a:lstStyle/>
          <a:p>
            <a:pPr lvl="0"/>
            <a:r>
              <a:rPr lang="en-US" dirty="0" err="1"/>
              <a:t>Procedimientos</a:t>
            </a:r>
            <a:r>
              <a:rPr lang="en-US" dirty="0"/>
              <a:t> </a:t>
            </a:r>
            <a:r>
              <a:rPr lang="en-US" dirty="0" err="1"/>
              <a:t>almacenados</a:t>
            </a:r>
            <a:endParaRPr lang="en-US" dirty="0"/>
          </a:p>
          <a:p>
            <a:pPr lvl="1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estático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con el </a:t>
            </a:r>
            <a:r>
              <a:rPr lang="en-US" dirty="0" err="1"/>
              <a:t>atributo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	</a:t>
            </a:r>
            <a:r>
              <a:rPr lang="es-ES" dirty="0">
                <a:latin typeface="Consolas" panose="020B0609020204030204" pitchFamily="49" charset="0"/>
              </a:rPr>
              <a:t>[Microsoft.SqlServer.Server.SqlProcedure]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/>
              <a:t>Tiene</a:t>
            </a:r>
            <a:r>
              <a:rPr lang="en-US" dirty="0"/>
              <a:t> que </a:t>
            </a:r>
            <a:r>
              <a:rPr lang="en-US" dirty="0" err="1"/>
              <a:t>devolver</a:t>
            </a:r>
            <a:r>
              <a:rPr lang="en-US" dirty="0"/>
              <a:t> void o int.</a:t>
            </a:r>
          </a:p>
          <a:p>
            <a:pPr lvl="1"/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devolver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tabla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SqlContext.Pipe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Send</a:t>
            </a:r>
          </a:p>
          <a:p>
            <a:pPr lvl="2"/>
            <a:r>
              <a:rPr lang="en-US" dirty="0" err="1"/>
              <a:t>SendResultsStart</a:t>
            </a:r>
            <a:endParaRPr lang="en-US" dirty="0"/>
          </a:p>
          <a:p>
            <a:pPr lvl="2"/>
            <a:r>
              <a:rPr lang="en-US" dirty="0" err="1"/>
              <a:t>SendResultsRow</a:t>
            </a:r>
            <a:endParaRPr lang="en-US" dirty="0"/>
          </a:p>
          <a:p>
            <a:pPr lvl="2"/>
            <a:r>
              <a:rPr lang="en-US" dirty="0" err="1"/>
              <a:t>SendResultsEnd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CLR </a:t>
            </a:r>
            <a:r>
              <a:rPr lang="en-US" dirty="0" err="1"/>
              <a:t>en</a:t>
            </a:r>
            <a:r>
              <a:rPr lang="en-US" dirty="0"/>
              <a:t> SQL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20394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8277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92" y="1212859"/>
            <a:ext cx="11885514" cy="4287727"/>
          </a:xfrm>
        </p:spPr>
        <p:txBody>
          <a:bodyPr/>
          <a:lstStyle/>
          <a:p>
            <a:pPr lvl="0"/>
            <a:r>
              <a:rPr lang="en-US" dirty="0"/>
              <a:t>Triggers</a:t>
            </a:r>
          </a:p>
          <a:p>
            <a:pPr lvl="1"/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acceder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modificados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las </a:t>
            </a:r>
            <a:r>
              <a:rPr lang="en-US" dirty="0" err="1"/>
              <a:t>tablas</a:t>
            </a:r>
            <a:r>
              <a:rPr lang="en-US" dirty="0"/>
              <a:t> </a:t>
            </a:r>
            <a:r>
              <a:rPr lang="en-US" dirty="0" err="1"/>
              <a:t>temporales</a:t>
            </a:r>
            <a:r>
              <a:rPr lang="en-US" dirty="0"/>
              <a:t> INSERTED y DELETED.</a:t>
            </a:r>
          </a:p>
          <a:p>
            <a:pPr lvl="1"/>
            <a:r>
              <a:rPr lang="en-US" dirty="0"/>
              <a:t>	</a:t>
            </a:r>
            <a:r>
              <a:rPr lang="es-ES" sz="2448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s-ES" sz="2448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s-ES" sz="2448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s-ES" sz="2448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s-ES" sz="2448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s-ES" sz="2448" dirty="0">
                <a:solidFill>
                  <a:prstClr val="black"/>
                </a:solidFill>
                <a:latin typeface="Consolas" panose="020B0609020204030204" pitchFamily="49" charset="0"/>
              </a:rPr>
              <a:t> INSERTED</a:t>
            </a:r>
          </a:p>
          <a:p>
            <a:r>
              <a:rPr lang="es-ES" sz="2448" dirty="0">
                <a:solidFill>
                  <a:srgbClr val="0000FF"/>
                </a:solidFill>
                <a:latin typeface="Consolas" panose="020B0609020204030204" pitchFamily="49" charset="0"/>
              </a:rPr>
              <a:t>	SELECT</a:t>
            </a:r>
            <a:r>
              <a:rPr lang="es-ES" sz="2448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s-ES" sz="2448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s-ES" sz="2448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s-ES" sz="2448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s-ES" sz="2448" dirty="0">
                <a:solidFill>
                  <a:prstClr val="black"/>
                </a:solidFill>
                <a:latin typeface="Consolas" panose="020B0609020204030204" pitchFamily="49" charset="0"/>
              </a:rPr>
              <a:t> DELETED</a:t>
            </a:r>
          </a:p>
          <a:p>
            <a:endParaRPr lang="es-ES" sz="2448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 err="1"/>
              <a:t>Determinar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columnas</a:t>
            </a:r>
            <a:r>
              <a:rPr lang="en-US" dirty="0"/>
              <a:t>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sido</a:t>
            </a:r>
            <a:r>
              <a:rPr lang="en-US" dirty="0"/>
              <a:t> </a:t>
            </a:r>
            <a:r>
              <a:rPr lang="en-US" dirty="0" err="1"/>
              <a:t>modificadas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UPDATE.</a:t>
            </a:r>
          </a:p>
          <a:p>
            <a:pPr lvl="1"/>
            <a:r>
              <a:rPr lang="en-US" dirty="0" err="1"/>
              <a:t>Acceder</a:t>
            </a:r>
            <a:r>
              <a:rPr lang="en-US" dirty="0"/>
              <a:t> a </a:t>
            </a:r>
            <a:r>
              <a:rPr lang="en-US" dirty="0" err="1"/>
              <a:t>informacion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objetos</a:t>
            </a:r>
            <a:r>
              <a:rPr lang="en-US" dirty="0"/>
              <a:t> </a:t>
            </a:r>
            <a:r>
              <a:rPr lang="en-US" dirty="0" err="1"/>
              <a:t>modificados</a:t>
            </a:r>
            <a:r>
              <a:rPr lang="en-US" dirty="0"/>
              <a:t> gracias a la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SqlTriggerContext</a:t>
            </a:r>
            <a:r>
              <a:rPr lang="en-US" dirty="0"/>
              <a:t>.</a:t>
            </a:r>
          </a:p>
          <a:p>
            <a:pPr lvl="2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CLR en SQL</a:t>
            </a:r>
          </a:p>
        </p:txBody>
      </p:sp>
    </p:spTree>
    <p:extLst>
      <p:ext uri="{BB962C8B-B14F-4D97-AF65-F5344CB8AC3E}">
        <p14:creationId xmlns:p14="http://schemas.microsoft.com/office/powerpoint/2010/main" val="20445400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24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92" y="1212859"/>
            <a:ext cx="11885514" cy="3179451"/>
          </a:xfrm>
        </p:spPr>
        <p:txBody>
          <a:bodyPr/>
          <a:lstStyle/>
          <a:p>
            <a:pPr lvl="0"/>
            <a:r>
              <a:rPr lang="en-US" dirty="0" err="1"/>
              <a:t>Funciones</a:t>
            </a:r>
            <a:endParaRPr lang="en-US" dirty="0"/>
          </a:p>
          <a:p>
            <a:pPr lvl="1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estático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con el </a:t>
            </a:r>
            <a:r>
              <a:rPr lang="en-US" dirty="0" err="1"/>
              <a:t>atributo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	</a:t>
            </a:r>
            <a:r>
              <a:rPr lang="es-ES" dirty="0">
                <a:latin typeface="Consolas" panose="020B0609020204030204" pitchFamily="49" charset="0"/>
              </a:rPr>
              <a:t>[</a:t>
            </a:r>
            <a:r>
              <a:rPr lang="es-ES" dirty="0" err="1">
                <a:latin typeface="Consolas" panose="020B0609020204030204" pitchFamily="49" charset="0"/>
              </a:rPr>
              <a:t>Microsoft.SqlServer.Server.SqlFunction</a:t>
            </a:r>
            <a:r>
              <a:rPr lang="es-ES" dirty="0">
                <a:latin typeface="Consolas" panose="020B0609020204030204" pitchFamily="49" charset="0"/>
              </a:rPr>
              <a:t>]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	bool </a:t>
            </a:r>
            <a:r>
              <a:rPr lang="en-US" dirty="0" err="1">
                <a:latin typeface="Consolas" panose="020B0609020204030204" pitchFamily="49" charset="0"/>
              </a:rPr>
              <a:t>isPrecise</a:t>
            </a:r>
            <a:r>
              <a:rPr lang="en-US" dirty="0">
                <a:latin typeface="Consolas" panose="020B0609020204030204" pitchFamily="49" charset="0"/>
              </a:rPr>
              <a:t>  		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si</a:t>
            </a:r>
            <a:r>
              <a:rPr lang="en-US" dirty="0">
                <a:sym typeface="Wingdings" panose="05000000000000000000" pitchFamily="2" charset="2"/>
              </a:rPr>
              <a:t> la </a:t>
            </a:r>
            <a:r>
              <a:rPr lang="en-US" dirty="0" err="1">
                <a:sym typeface="Wingdings" panose="05000000000000000000" pitchFamily="2" charset="2"/>
              </a:rPr>
              <a:t>función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es</a:t>
            </a:r>
            <a:r>
              <a:rPr lang="en-US" dirty="0">
                <a:sym typeface="Wingdings" panose="05000000000000000000" pitchFamily="2" charset="2"/>
              </a:rPr>
              <a:t> o no </a:t>
            </a:r>
            <a:r>
              <a:rPr lang="en-US" dirty="0" err="1">
                <a:sym typeface="Wingdings" panose="05000000000000000000" pitchFamily="2" charset="2"/>
              </a:rPr>
              <a:t>es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precisa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p.e.</a:t>
            </a:r>
            <a:r>
              <a:rPr lang="en-US" dirty="0">
                <a:sym typeface="Wingdings" panose="05000000000000000000" pitchFamily="2" charset="2"/>
              </a:rPr>
              <a:t> float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bool </a:t>
            </a:r>
            <a:r>
              <a:rPr lang="en-US" dirty="0" err="1">
                <a:latin typeface="Consolas" panose="020B0609020204030204" pitchFamily="49" charset="0"/>
                <a:sym typeface="Wingdings" panose="05000000000000000000" pitchFamily="2" charset="2"/>
              </a:rPr>
              <a:t>isDeterministic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 	 </a:t>
            </a:r>
            <a:r>
              <a:rPr lang="en-US" dirty="0" err="1">
                <a:sym typeface="Wingdings" panose="05000000000000000000" pitchFamily="2" charset="2"/>
              </a:rPr>
              <a:t>si</a:t>
            </a:r>
            <a:r>
              <a:rPr lang="en-US" dirty="0">
                <a:sym typeface="Wingdings" panose="05000000000000000000" pitchFamily="2" charset="2"/>
              </a:rPr>
              <a:t> la </a:t>
            </a:r>
            <a:r>
              <a:rPr lang="en-US" dirty="0" err="1">
                <a:sym typeface="Wingdings" panose="05000000000000000000" pitchFamily="2" charset="2"/>
              </a:rPr>
              <a:t>función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es</a:t>
            </a:r>
            <a:r>
              <a:rPr lang="en-US" dirty="0">
                <a:sym typeface="Wingdings" panose="05000000000000000000" pitchFamily="2" charset="2"/>
              </a:rPr>
              <a:t> o no </a:t>
            </a:r>
            <a:r>
              <a:rPr lang="en-US" dirty="0" err="1">
                <a:sym typeface="Wingdings" panose="05000000000000000000" pitchFamily="2" charset="2"/>
              </a:rPr>
              <a:t>determinista</a:t>
            </a:r>
            <a:endParaRPr lang="es-ES" dirty="0"/>
          </a:p>
          <a:p>
            <a:pPr lvl="1"/>
            <a:r>
              <a:rPr lang="en-US" dirty="0" err="1"/>
              <a:t>Escalar</a:t>
            </a:r>
            <a:r>
              <a:rPr lang="en-US" dirty="0"/>
              <a:t> o tabular.</a:t>
            </a:r>
          </a:p>
          <a:p>
            <a:pPr lvl="1"/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CLR en SQL</a:t>
            </a:r>
          </a:p>
        </p:txBody>
      </p:sp>
    </p:spTree>
    <p:extLst>
      <p:ext uri="{BB962C8B-B14F-4D97-AF65-F5344CB8AC3E}">
        <p14:creationId xmlns:p14="http://schemas.microsoft.com/office/powerpoint/2010/main" val="32714941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92" y="1212859"/>
            <a:ext cx="11885514" cy="1144929"/>
          </a:xfrm>
        </p:spPr>
        <p:txBody>
          <a:bodyPr/>
          <a:lstStyle/>
          <a:p>
            <a:pPr lvl="0"/>
            <a:r>
              <a:rPr lang="en-US" dirty="0" err="1"/>
              <a:t>Funciones</a:t>
            </a:r>
            <a:r>
              <a:rPr lang="en-US" dirty="0"/>
              <a:t> </a:t>
            </a:r>
            <a:r>
              <a:rPr lang="en-US" dirty="0" err="1"/>
              <a:t>tabulares</a:t>
            </a:r>
          </a:p>
          <a:p>
            <a:pPr lvl="1"/>
            <a:r>
              <a:rPr lang="en-US" dirty="0"/>
              <a:t>El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devuelto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que </a:t>
            </a: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IEnumerable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CLR en SQL</a:t>
            </a:r>
          </a:p>
        </p:txBody>
      </p:sp>
    </p:spTree>
    <p:extLst>
      <p:ext uri="{BB962C8B-B14F-4D97-AF65-F5344CB8AC3E}">
        <p14:creationId xmlns:p14="http://schemas.microsoft.com/office/powerpoint/2010/main" val="40160955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6941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850" y="1212854"/>
            <a:ext cx="11887199" cy="4801314"/>
          </a:xfrm>
        </p:spPr>
        <p:txBody>
          <a:bodyPr/>
          <a:lstStyle/>
          <a:p>
            <a:pPr lvl="0"/>
            <a:r>
              <a:rPr lang="en-US" dirty="0" err="1"/>
              <a:t>Mejores</a:t>
            </a:r>
            <a:r>
              <a:rPr lang="en-US" dirty="0"/>
              <a:t> </a:t>
            </a:r>
            <a:r>
              <a:rPr lang="en-US" dirty="0" err="1" smtClean="0"/>
              <a:t>Prácticas</a:t>
            </a:r>
            <a:r>
              <a:rPr lang="en-US" dirty="0" smtClean="0"/>
              <a:t> de </a:t>
            </a:r>
            <a:r>
              <a:rPr lang="en-US" dirty="0" err="1" smtClean="0"/>
              <a:t>Conectividad</a:t>
            </a:r>
            <a:r>
              <a:rPr lang="en-US" dirty="0" smtClean="0"/>
              <a:t> y </a:t>
            </a:r>
            <a:r>
              <a:rPr lang="en-US" dirty="0" err="1" smtClean="0"/>
              <a:t>Seguridad</a:t>
            </a:r>
            <a:endParaRPr lang="en-US" dirty="0"/>
          </a:p>
          <a:p>
            <a:pPr lvl="1"/>
            <a:r>
              <a:rPr lang="en-US" dirty="0" smtClean="0"/>
              <a:t>¿</a:t>
            </a:r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smtClean="0"/>
              <a:t>mi Azure SQL DB?</a:t>
            </a:r>
            <a:endParaRPr lang="en-US" dirty="0"/>
          </a:p>
          <a:p>
            <a:pPr lvl="1"/>
            <a:r>
              <a:rPr lang="en-US" dirty="0" err="1" smtClean="0"/>
              <a:t>Conectividad</a:t>
            </a:r>
            <a:r>
              <a:rPr lang="en-US" dirty="0" smtClean="0"/>
              <a:t> entre Azure </a:t>
            </a:r>
            <a:r>
              <a:rPr lang="en-US" dirty="0"/>
              <a:t>SQL </a:t>
            </a:r>
            <a:r>
              <a:rPr lang="en-US" dirty="0" smtClean="0"/>
              <a:t>DB </a:t>
            </a:r>
            <a:r>
              <a:rPr lang="en-US" dirty="0"/>
              <a:t>y .</a:t>
            </a:r>
            <a:r>
              <a:rPr lang="en-US" dirty="0" smtClean="0"/>
              <a:t>NET.</a:t>
            </a:r>
            <a:endParaRPr lang="en-US" dirty="0"/>
          </a:p>
          <a:p>
            <a:pPr lvl="1"/>
            <a:r>
              <a:rPr lang="en-US" dirty="0" err="1"/>
              <a:t>Rendimiento</a:t>
            </a:r>
            <a:r>
              <a:rPr lang="en-US" dirty="0"/>
              <a:t>: </a:t>
            </a:r>
            <a:r>
              <a:rPr lang="en-US" dirty="0" err="1"/>
              <a:t>Yo</a:t>
            </a:r>
            <a:r>
              <a:rPr lang="en-US" dirty="0"/>
              <a:t> soy </a:t>
            </a:r>
            <a:r>
              <a:rPr lang="en-US" dirty="0" err="1"/>
              <a:t>programador</a:t>
            </a:r>
            <a:r>
              <a:rPr lang="en-US" dirty="0"/>
              <a:t> y no DBA.</a:t>
            </a:r>
          </a:p>
          <a:p>
            <a:pPr lvl="1"/>
            <a:r>
              <a:rPr lang="en-US" dirty="0" err="1"/>
              <a:t>Seguridad</a:t>
            </a:r>
            <a:r>
              <a:rPr lang="en-US" dirty="0"/>
              <a:t>: ¿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no </a:t>
            </a:r>
            <a:r>
              <a:rPr lang="en-US" dirty="0" err="1"/>
              <a:t>tengo</a:t>
            </a:r>
            <a:r>
              <a:rPr lang="en-US" dirty="0"/>
              <a:t> que </a:t>
            </a:r>
            <a:r>
              <a:rPr lang="en-US" dirty="0" err="1"/>
              <a:t>preocuparme</a:t>
            </a:r>
            <a:r>
              <a:rPr lang="en-US" dirty="0"/>
              <a:t>?</a:t>
            </a:r>
          </a:p>
          <a:p>
            <a:pPr lvl="0"/>
            <a:r>
              <a:rPr lang="en-US" dirty="0" err="1"/>
              <a:t>Uso</a:t>
            </a:r>
            <a:r>
              <a:rPr lang="en-US" dirty="0"/>
              <a:t> de CLR </a:t>
            </a:r>
            <a:r>
              <a:rPr lang="en-US" dirty="0" err="1"/>
              <a:t>en</a:t>
            </a:r>
            <a:r>
              <a:rPr lang="en-US" dirty="0"/>
              <a:t> SQL Server y Azure SQL DB.</a:t>
            </a:r>
          </a:p>
          <a:p>
            <a:pPr lvl="1"/>
            <a:r>
              <a:rPr lang="en-US" dirty="0"/>
              <a:t>.NET </a:t>
            </a:r>
            <a:r>
              <a:rPr lang="en-US" dirty="0" err="1"/>
              <a:t>dentro</a:t>
            </a:r>
            <a:r>
              <a:rPr lang="en-US" dirty="0"/>
              <a:t> de SQL?</a:t>
            </a:r>
          </a:p>
          <a:p>
            <a:pPr lvl="0"/>
            <a:endParaRPr lang="en-US" dirty="0"/>
          </a:p>
          <a:p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108673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92" y="1212859"/>
            <a:ext cx="11885514" cy="2626262"/>
          </a:xfrm>
        </p:spPr>
        <p:txBody>
          <a:bodyPr/>
          <a:lstStyle/>
          <a:p>
            <a:pPr lvl="0"/>
            <a:r>
              <a:rPr lang="en-US" dirty="0" err="1"/>
              <a:t>Agregados</a:t>
            </a:r>
            <a:endParaRPr lang="en-US" dirty="0"/>
          </a:p>
          <a:p>
            <a:pPr lvl="1"/>
            <a:r>
              <a:rPr lang="en-US" dirty="0" err="1"/>
              <a:t>Clase</a:t>
            </a:r>
            <a:r>
              <a:rPr lang="en-US" dirty="0"/>
              <a:t> con el </a:t>
            </a:r>
            <a:r>
              <a:rPr lang="en-US" dirty="0" err="1"/>
              <a:t>atributo</a:t>
            </a:r>
            <a:endParaRPr lang="en-US" dirty="0"/>
          </a:p>
          <a:p>
            <a:pPr lvl="1"/>
            <a:r>
              <a:rPr lang="en-US" dirty="0"/>
              <a:t>	[</a:t>
            </a:r>
            <a:r>
              <a:rPr lang="es-ES" sz="2448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Microsoft.SqlServer.Server.</a:t>
            </a:r>
            <a:r>
              <a:rPr lang="es-ES" sz="2448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SqlUserDefinedAggregate</a:t>
            </a:r>
            <a:r>
              <a:rPr lang="es-ES" sz="244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endParaRPr lang="en-US" sz="2448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dirty="0" err="1"/>
              <a:t>Propiedades</a:t>
            </a:r>
            <a:r>
              <a:rPr lang="en-US" dirty="0"/>
              <a:t> del </a:t>
            </a:r>
            <a:r>
              <a:rPr lang="en-US" dirty="0" err="1"/>
              <a:t>atributo</a:t>
            </a:r>
            <a:endParaRPr lang="en-US" dirty="0"/>
          </a:p>
          <a:p>
            <a:pPr lvl="3"/>
            <a:r>
              <a:rPr lang="en-US" dirty="0"/>
              <a:t>	</a:t>
            </a:r>
            <a:r>
              <a:rPr lang="en-US" dirty="0" err="1"/>
              <a:t>IsInvariantToDuplicates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La </a:t>
            </a:r>
            <a:r>
              <a:rPr lang="en-US" dirty="0" err="1">
                <a:sym typeface="Wingdings" panose="05000000000000000000" pitchFamily="2" charset="2"/>
              </a:rPr>
              <a:t>presencia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duplicados</a:t>
            </a:r>
            <a:r>
              <a:rPr lang="en-US" dirty="0">
                <a:sym typeface="Wingdings" panose="05000000000000000000" pitchFamily="2" charset="2"/>
              </a:rPr>
              <a:t> no </a:t>
            </a:r>
            <a:r>
              <a:rPr lang="en-US" dirty="0" err="1">
                <a:sym typeface="Wingdings" panose="05000000000000000000" pitchFamily="2" charset="2"/>
              </a:rPr>
              <a:t>modifica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agregado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p.e.</a:t>
            </a:r>
            <a:r>
              <a:rPr lang="en-US" dirty="0">
                <a:sym typeface="Wingdings" panose="05000000000000000000" pitchFamily="2" charset="2"/>
              </a:rPr>
              <a:t> MAX()</a:t>
            </a:r>
            <a:endParaRPr lang="en-US" dirty="0"/>
          </a:p>
          <a:p>
            <a:pPr lvl="3"/>
            <a:r>
              <a:rPr lang="en-US" dirty="0"/>
              <a:t>	</a:t>
            </a:r>
            <a:r>
              <a:rPr lang="en-US" dirty="0" err="1"/>
              <a:t>IsInvariantToNulls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La </a:t>
            </a:r>
            <a:r>
              <a:rPr lang="en-US" dirty="0" err="1">
                <a:sym typeface="Wingdings" panose="05000000000000000000" pitchFamily="2" charset="2"/>
              </a:rPr>
              <a:t>presencia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valores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nulos</a:t>
            </a:r>
            <a:r>
              <a:rPr lang="en-US" dirty="0">
                <a:sym typeface="Wingdings" panose="05000000000000000000" pitchFamily="2" charset="2"/>
              </a:rPr>
              <a:t> no </a:t>
            </a:r>
            <a:r>
              <a:rPr lang="en-US" dirty="0" err="1">
                <a:sym typeface="Wingdings" panose="05000000000000000000" pitchFamily="2" charset="2"/>
              </a:rPr>
              <a:t>modifica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agregado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p.e.</a:t>
            </a:r>
            <a:r>
              <a:rPr lang="en-US" dirty="0">
                <a:sym typeface="Wingdings" panose="05000000000000000000" pitchFamily="2" charset="2"/>
              </a:rPr>
              <a:t> MAX()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CLR en SQL</a:t>
            </a:r>
          </a:p>
        </p:txBody>
      </p:sp>
    </p:spTree>
    <p:extLst>
      <p:ext uri="{BB962C8B-B14F-4D97-AF65-F5344CB8AC3E}">
        <p14:creationId xmlns:p14="http://schemas.microsoft.com/office/powerpoint/2010/main" val="2677167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92" y="1212860"/>
            <a:ext cx="11885514" cy="3437964"/>
          </a:xfrm>
        </p:spPr>
        <p:txBody>
          <a:bodyPr/>
          <a:lstStyle/>
          <a:p>
            <a:pPr lvl="0"/>
            <a:r>
              <a:rPr lang="en-US" dirty="0" err="1"/>
              <a:t>Agregados</a:t>
            </a:r>
            <a:endParaRPr lang="en-US" dirty="0"/>
          </a:p>
          <a:p>
            <a:pPr lvl="1"/>
            <a:r>
              <a:rPr lang="en-US" dirty="0" err="1"/>
              <a:t>Necesitamos</a:t>
            </a:r>
            <a:r>
              <a:rPr lang="en-US" dirty="0"/>
              <a:t> </a:t>
            </a: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tres</a:t>
            </a:r>
            <a:r>
              <a:rPr lang="en-US" dirty="0"/>
              <a:t> </a:t>
            </a:r>
            <a:r>
              <a:rPr lang="en-US" dirty="0" err="1"/>
              <a:t>metodos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clase</a:t>
            </a:r>
            <a:endParaRPr lang="en-US" dirty="0"/>
          </a:p>
          <a:p>
            <a:pPr lvl="1"/>
            <a:r>
              <a:rPr lang="en-US" dirty="0"/>
              <a:t>	- </a:t>
            </a:r>
            <a:r>
              <a:rPr lang="en-US" dirty="0" err="1"/>
              <a:t>Init</a:t>
            </a:r>
            <a:r>
              <a:rPr lang="en-US" dirty="0"/>
              <a:t>		</a:t>
            </a:r>
            <a:r>
              <a:rPr lang="en-US" dirty="0">
                <a:sym typeface="Wingdings" panose="05000000000000000000" pitchFamily="2" charset="2"/>
              </a:rPr>
              <a:t> Se llama antes de </a:t>
            </a:r>
            <a:r>
              <a:rPr lang="en-US" dirty="0" err="1">
                <a:sym typeface="Wingdings" panose="05000000000000000000" pitchFamily="2" charset="2"/>
              </a:rPr>
              <a:t>empezar</a:t>
            </a:r>
            <a:r>
              <a:rPr lang="en-US" dirty="0">
                <a:sym typeface="Wingdings" panose="05000000000000000000" pitchFamily="2" charset="2"/>
              </a:rPr>
              <a:t> a </a:t>
            </a:r>
            <a:r>
              <a:rPr lang="en-US" dirty="0" err="1">
                <a:sym typeface="Wingdings" panose="05000000000000000000" pitchFamily="2" charset="2"/>
              </a:rPr>
              <a:t>procesar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datos</a:t>
            </a:r>
            <a:endParaRPr lang="en-US" dirty="0"/>
          </a:p>
          <a:p>
            <a:pPr lvl="1"/>
            <a:r>
              <a:rPr lang="en-US" dirty="0"/>
              <a:t>	- Accumulate	</a:t>
            </a:r>
            <a:r>
              <a:rPr lang="en-US" dirty="0">
                <a:sym typeface="Wingdings" panose="05000000000000000000" pitchFamily="2" charset="2"/>
              </a:rPr>
              <a:t> Se llama </a:t>
            </a:r>
            <a:r>
              <a:rPr lang="en-US" dirty="0" err="1">
                <a:sym typeface="Wingdings" panose="05000000000000000000" pitchFamily="2" charset="2"/>
              </a:rPr>
              <a:t>por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cada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elemento</a:t>
            </a:r>
            <a:r>
              <a:rPr lang="en-US" dirty="0">
                <a:sym typeface="Wingdings" panose="05000000000000000000" pitchFamily="2" charset="2"/>
              </a:rPr>
              <a:t> a </a:t>
            </a:r>
            <a:r>
              <a:rPr lang="en-US" dirty="0" err="1">
                <a:sym typeface="Wingdings" panose="05000000000000000000" pitchFamily="2" charset="2"/>
              </a:rPr>
              <a:t>agregar</a:t>
            </a:r>
            <a:endParaRPr lang="en-US" dirty="0"/>
          </a:p>
          <a:p>
            <a:pPr lvl="1"/>
            <a:r>
              <a:rPr lang="en-US" dirty="0"/>
              <a:t>	- Merge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caso</a:t>
            </a:r>
            <a:r>
              <a:rPr lang="en-US" dirty="0">
                <a:sym typeface="Wingdings" panose="05000000000000000000" pitchFamily="2" charset="2"/>
              </a:rPr>
              <a:t> de que la query se </a:t>
            </a:r>
            <a:r>
              <a:rPr lang="es-ES" dirty="0">
                <a:sym typeface="Wingdings" panose="05000000000000000000" pitchFamily="2" charset="2"/>
              </a:rPr>
              <a:t>resuelva</a:t>
            </a:r>
            <a:r>
              <a:rPr lang="en-US" dirty="0">
                <a:sym typeface="Wingdings" panose="05000000000000000000" pitchFamily="2" charset="2"/>
              </a:rPr>
              <a:t> de forma </a:t>
            </a:r>
            <a:r>
              <a:rPr lang="es-ES" dirty="0">
                <a:sym typeface="Wingdings" panose="05000000000000000000" pitchFamily="2" charset="2"/>
              </a:rPr>
              <a:t>paralela</a:t>
            </a:r>
            <a:r>
              <a:rPr lang="en-US" dirty="0">
                <a:sym typeface="Wingdings" panose="05000000000000000000" pitchFamily="2" charset="2"/>
              </a:rPr>
              <a:t> se llama a merge para </a:t>
            </a:r>
            <a:r>
              <a:rPr lang="es-ES" dirty="0">
                <a:sym typeface="Wingdings" panose="05000000000000000000" pitchFamily="2" charset="2"/>
              </a:rPr>
              <a:t>agregar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s-ES" dirty="0">
                <a:sym typeface="Wingdings" panose="05000000000000000000" pitchFamily="2" charset="2"/>
              </a:rPr>
              <a:t>los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s-ES" dirty="0">
                <a:sym typeface="Wingdings" panose="05000000000000000000" pitchFamily="2" charset="2"/>
              </a:rPr>
              <a:t>resultados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s-ES" dirty="0">
                <a:sym typeface="Wingdings" panose="05000000000000000000" pitchFamily="2" charset="2"/>
              </a:rPr>
              <a:t>parciales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s-ES" dirty="0">
                <a:sym typeface="Wingdings" panose="05000000000000000000" pitchFamily="2" charset="2"/>
              </a:rPr>
              <a:t>cada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s-ES" dirty="0">
                <a:sym typeface="Wingdings" panose="05000000000000000000" pitchFamily="2" charset="2"/>
              </a:rPr>
              <a:t>hilo</a:t>
            </a:r>
            <a:endParaRPr lang="es-ES" dirty="0"/>
          </a:p>
          <a:p>
            <a:pPr lvl="1"/>
            <a:r>
              <a:rPr lang="en-US" dirty="0"/>
              <a:t>	- Terminate	</a:t>
            </a:r>
            <a:r>
              <a:rPr lang="en-US" dirty="0">
                <a:sym typeface="Wingdings" panose="05000000000000000000" pitchFamily="2" charset="2"/>
              </a:rPr>
              <a:t> Se llama </a:t>
            </a:r>
            <a:r>
              <a:rPr lang="es-ES" dirty="0">
                <a:sym typeface="Wingdings" panose="05000000000000000000" pitchFamily="2" charset="2"/>
              </a:rPr>
              <a:t>cuando</a:t>
            </a:r>
            <a:r>
              <a:rPr lang="en-US" dirty="0">
                <a:sym typeface="Wingdings" panose="05000000000000000000" pitchFamily="2" charset="2"/>
              </a:rPr>
              <a:t> se </a:t>
            </a:r>
            <a:r>
              <a:rPr lang="es-ES" dirty="0">
                <a:sym typeface="Wingdings" panose="05000000000000000000" pitchFamily="2" charset="2"/>
              </a:rPr>
              <a:t>finaliza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s-ES" dirty="0">
                <a:sym typeface="Wingdings" panose="05000000000000000000" pitchFamily="2" charset="2"/>
              </a:rPr>
              <a:t>procesado</a:t>
            </a:r>
            <a:r>
              <a:rPr lang="en-US" dirty="0">
                <a:sym typeface="Wingdings" panose="05000000000000000000" pitchFamily="2" charset="2"/>
              </a:rPr>
              <a:t>. Cleanup y </a:t>
            </a:r>
            <a:r>
              <a:rPr lang="es-ES" dirty="0">
                <a:sym typeface="Wingdings" panose="05000000000000000000" pitchFamily="2" charset="2"/>
              </a:rPr>
              <a:t>devolver</a:t>
            </a:r>
            <a:r>
              <a:rPr lang="en-US" dirty="0">
                <a:sym typeface="Wingdings" panose="05000000000000000000" pitchFamily="2" charset="2"/>
              </a:rPr>
              <a:t> valor final del </a:t>
            </a:r>
            <a:r>
              <a:rPr lang="es-ES" dirty="0">
                <a:sym typeface="Wingdings" panose="05000000000000000000" pitchFamily="2" charset="2"/>
              </a:rPr>
              <a:t>agregado</a:t>
            </a:r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CLR en SQL</a:t>
            </a:r>
          </a:p>
        </p:txBody>
      </p:sp>
    </p:spTree>
    <p:extLst>
      <p:ext uri="{BB962C8B-B14F-4D97-AF65-F5344CB8AC3E}">
        <p14:creationId xmlns:p14="http://schemas.microsoft.com/office/powerpoint/2010/main" val="7980735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207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92" y="1212859"/>
            <a:ext cx="11885514" cy="4415513"/>
          </a:xfrm>
        </p:spPr>
        <p:txBody>
          <a:bodyPr/>
          <a:lstStyle/>
          <a:p>
            <a:pPr lvl="0"/>
            <a:r>
              <a:rPr lang="en-US" dirty="0"/>
              <a:t>UDT(User Defined Types)</a:t>
            </a:r>
          </a:p>
          <a:p>
            <a:pPr lvl="1"/>
            <a:r>
              <a:rPr lang="es-ES" dirty="0"/>
              <a:t>Podemos</a:t>
            </a:r>
            <a:r>
              <a:rPr lang="en-US" dirty="0"/>
              <a:t> </a:t>
            </a:r>
            <a:r>
              <a:rPr lang="es-ES" dirty="0"/>
              <a:t>almacenar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del CLR </a:t>
            </a:r>
            <a:r>
              <a:rPr lang="en-US" dirty="0" err="1"/>
              <a:t>como</a:t>
            </a:r>
            <a:r>
              <a:rPr lang="en-US" dirty="0"/>
              <a:t> valor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tabla</a:t>
            </a:r>
            <a:r>
              <a:rPr lang="en-US" dirty="0"/>
              <a:t>, </a:t>
            </a:r>
            <a:r>
              <a:rPr lang="en-US" dirty="0" err="1"/>
              <a:t>atributo</a:t>
            </a:r>
            <a:endParaRPr lang="en-US" dirty="0"/>
          </a:p>
          <a:p>
            <a:pPr lvl="1"/>
            <a:r>
              <a:rPr lang="en-US" dirty="0"/>
              <a:t>	</a:t>
            </a:r>
            <a:r>
              <a:rPr lang="es-ES" sz="2448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s-ES" sz="2448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Microsoft.SqlServer.Server.</a:t>
            </a:r>
            <a:r>
              <a:rPr lang="es-ES" sz="2448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SqlUserDefinedType</a:t>
            </a:r>
            <a:endParaRPr lang="es-ES" sz="2448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dirty="0" err="1"/>
              <a:t>Necesita</a:t>
            </a:r>
            <a:r>
              <a:rPr lang="en-US" dirty="0"/>
              <a:t> </a:t>
            </a:r>
            <a:r>
              <a:rPr lang="en-US" dirty="0" err="1"/>
              <a:t>implementar</a:t>
            </a:r>
            <a:r>
              <a:rPr lang="en-US" dirty="0"/>
              <a:t> un </a:t>
            </a:r>
            <a:r>
              <a:rPr lang="en-US" dirty="0" err="1"/>
              <a:t>metodo</a:t>
            </a:r>
            <a:r>
              <a:rPr lang="en-US" dirty="0"/>
              <a:t> </a:t>
            </a:r>
            <a:r>
              <a:rPr lang="en-US" dirty="0" err="1"/>
              <a:t>estatico</a:t>
            </a:r>
            <a:r>
              <a:rPr lang="en-US" dirty="0"/>
              <a:t> Parse</a:t>
            </a:r>
            <a:endParaRPr lang="es-ES" dirty="0"/>
          </a:p>
          <a:p>
            <a:pPr lvl="1"/>
            <a:r>
              <a:rPr lang="en-US" dirty="0" err="1"/>
              <a:t>Necesita</a:t>
            </a:r>
            <a:r>
              <a:rPr lang="en-US" dirty="0"/>
              <a:t> </a:t>
            </a:r>
            <a:r>
              <a:rPr lang="en-US" dirty="0" err="1"/>
              <a:t>implementar</a:t>
            </a:r>
            <a:r>
              <a:rPr lang="en-US" dirty="0"/>
              <a:t> la interface </a:t>
            </a:r>
            <a:r>
              <a:rPr lang="en-US" dirty="0" err="1"/>
              <a:t>INullable</a:t>
            </a:r>
            <a:endParaRPr lang="en-US" dirty="0"/>
          </a:p>
          <a:p>
            <a:pPr lvl="1"/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llamar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metodos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la select</a:t>
            </a:r>
          </a:p>
          <a:p>
            <a:pPr lvl="1"/>
            <a:r>
              <a:rPr lang="en-US" dirty="0" err="1"/>
              <a:t>Tenemos</a:t>
            </a:r>
            <a:r>
              <a:rPr lang="en-US" dirty="0"/>
              <a:t> dos </a:t>
            </a:r>
            <a:r>
              <a:rPr lang="en-US" dirty="0" err="1"/>
              <a:t>opciones</a:t>
            </a:r>
            <a:r>
              <a:rPr lang="en-US" dirty="0"/>
              <a:t> para </a:t>
            </a:r>
            <a:r>
              <a:rPr lang="en-US" dirty="0" err="1"/>
              <a:t>serializar</a:t>
            </a:r>
            <a:endParaRPr lang="en-US" dirty="0"/>
          </a:p>
          <a:p>
            <a:pPr lvl="1"/>
            <a:r>
              <a:rPr lang="en-US" dirty="0"/>
              <a:t>	Native: SQL se </a:t>
            </a:r>
            <a:r>
              <a:rPr lang="en-US" dirty="0" err="1"/>
              <a:t>encarga</a:t>
            </a:r>
            <a:r>
              <a:rPr lang="en-US" dirty="0"/>
              <a:t> de la </a:t>
            </a:r>
            <a:r>
              <a:rPr lang="en-US" dirty="0" err="1"/>
              <a:t>serialización</a:t>
            </a:r>
            <a:r>
              <a:rPr lang="en-US" dirty="0"/>
              <a:t>, solo </a:t>
            </a:r>
            <a:r>
              <a:rPr lang="en-US" dirty="0" err="1"/>
              <a:t>tipos</a:t>
            </a:r>
            <a:r>
              <a:rPr lang="en-US" dirty="0"/>
              <a:t> </a:t>
            </a:r>
            <a:r>
              <a:rPr lang="en-US" dirty="0" err="1"/>
              <a:t>basicos</a:t>
            </a:r>
            <a:r>
              <a:rPr lang="en-US" dirty="0"/>
              <a:t>, no </a:t>
            </a:r>
            <a:r>
              <a:rPr lang="en-US" dirty="0" err="1"/>
              <a:t>cadenas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	</a:t>
            </a:r>
            <a:r>
              <a:rPr lang="en-US" dirty="0" err="1"/>
              <a:t>UserDefined</a:t>
            </a:r>
            <a:r>
              <a:rPr lang="en-US" dirty="0"/>
              <a:t>: </a:t>
            </a:r>
            <a:r>
              <a:rPr lang="en-US" dirty="0" err="1"/>
              <a:t>Serializacion</a:t>
            </a:r>
            <a:r>
              <a:rPr lang="en-US" dirty="0"/>
              <a:t> manual,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obligatorio</a:t>
            </a:r>
            <a:r>
              <a:rPr lang="en-US" dirty="0"/>
              <a:t> </a:t>
            </a:r>
            <a:r>
              <a:rPr lang="en-US" dirty="0" err="1"/>
              <a:t>implementar</a:t>
            </a:r>
            <a:r>
              <a:rPr lang="en-US" dirty="0"/>
              <a:t> la interface </a:t>
            </a:r>
            <a:r>
              <a:rPr lang="en-US" dirty="0" err="1"/>
              <a:t>IBinarySerialize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CLR </a:t>
            </a:r>
            <a:r>
              <a:rPr lang="en-US" dirty="0" err="1"/>
              <a:t>en</a:t>
            </a:r>
            <a:r>
              <a:rPr lang="en-US" dirty="0"/>
              <a:t> SQL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7197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6047" y="1212889"/>
            <a:ext cx="8914516" cy="4228020"/>
          </a:xfrm>
        </p:spPr>
        <p:txBody>
          <a:bodyPr/>
          <a:lstStyle/>
          <a:p>
            <a:pPr marL="0" indent="0">
              <a:buNone/>
            </a:pPr>
            <a:r>
              <a:rPr lang="es-ES" sz="2448" dirty="0">
                <a:solidFill>
                  <a:srgbClr val="000000"/>
                </a:solidFill>
                <a:highlight>
                  <a:srgbClr val="FFFFFF"/>
                </a:highlight>
              </a:rPr>
              <a:t>[</a:t>
            </a:r>
            <a:r>
              <a:rPr lang="es-ES" sz="2448" dirty="0" err="1">
                <a:solidFill>
                  <a:srgbClr val="2B91AF"/>
                </a:solidFill>
                <a:highlight>
                  <a:srgbClr val="FFFFFF"/>
                </a:highlight>
              </a:rPr>
              <a:t>Serializable</a:t>
            </a:r>
            <a:r>
              <a:rPr lang="es-ES" sz="2448" dirty="0">
                <a:solidFill>
                  <a:srgbClr val="000000"/>
                </a:solidFill>
                <a:highlight>
                  <a:srgbClr val="FFFFFF"/>
                </a:highlight>
              </a:rPr>
              <a:t>]</a:t>
            </a:r>
          </a:p>
          <a:p>
            <a:pPr marL="0" indent="0">
              <a:buNone/>
            </a:pPr>
            <a:r>
              <a:rPr lang="es-ES" sz="2448" dirty="0">
                <a:solidFill>
                  <a:srgbClr val="000000"/>
                </a:solidFill>
                <a:highlight>
                  <a:srgbClr val="FFFFFF"/>
                </a:highlight>
              </a:rPr>
              <a:t>[</a:t>
            </a:r>
            <a:r>
              <a:rPr lang="es-ES" sz="2448" dirty="0" err="1">
                <a:solidFill>
                  <a:srgbClr val="000000"/>
                </a:solidFill>
                <a:highlight>
                  <a:srgbClr val="FFFFFF"/>
                </a:highlight>
              </a:rPr>
              <a:t>Microsoft.SqlServer.Server.</a:t>
            </a:r>
            <a:r>
              <a:rPr lang="es-ES" sz="2448" dirty="0" err="1">
                <a:solidFill>
                  <a:srgbClr val="2B91AF"/>
                </a:solidFill>
                <a:highlight>
                  <a:srgbClr val="FFFFFF"/>
                </a:highlight>
              </a:rPr>
              <a:t>SqlUserDefinedType</a:t>
            </a:r>
            <a:r>
              <a:rPr lang="es-ES" sz="2448" dirty="0">
                <a:solidFill>
                  <a:srgbClr val="000000"/>
                </a:solidFill>
                <a:highlight>
                  <a:srgbClr val="FFFFFF"/>
                </a:highlight>
              </a:rPr>
              <a:t>(</a:t>
            </a:r>
            <a:r>
              <a:rPr lang="es-ES" sz="2448" dirty="0" err="1">
                <a:solidFill>
                  <a:srgbClr val="2B91AF"/>
                </a:solidFill>
                <a:highlight>
                  <a:srgbClr val="FFFFFF"/>
                </a:highlight>
              </a:rPr>
              <a:t>Format</a:t>
            </a:r>
            <a:r>
              <a:rPr lang="es-ES" sz="2448" dirty="0" err="1">
                <a:solidFill>
                  <a:srgbClr val="000000"/>
                </a:solidFill>
                <a:highlight>
                  <a:srgbClr val="FFFFFF"/>
                </a:highlight>
              </a:rPr>
              <a:t>.UserDefined</a:t>
            </a:r>
            <a:r>
              <a:rPr lang="es-ES" sz="2448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s-ES" sz="2448" dirty="0" err="1">
                <a:solidFill>
                  <a:srgbClr val="000000"/>
                </a:solidFill>
                <a:highlight>
                  <a:srgbClr val="FFFFFF"/>
                </a:highlight>
              </a:rPr>
              <a:t>MaxByteSize</a:t>
            </a:r>
            <a:r>
              <a:rPr lang="es-ES" sz="2448" dirty="0">
                <a:solidFill>
                  <a:srgbClr val="000000"/>
                </a:solidFill>
                <a:highlight>
                  <a:srgbClr val="FFFFFF"/>
                </a:highlight>
              </a:rPr>
              <a:t> = -1)]</a:t>
            </a:r>
          </a:p>
          <a:p>
            <a:pPr marL="0" indent="0">
              <a:buNone/>
            </a:pPr>
            <a:r>
              <a:rPr lang="en-US" sz="2448" dirty="0">
                <a:solidFill>
                  <a:srgbClr val="0000FF"/>
                </a:solidFill>
                <a:highlight>
                  <a:srgbClr val="FFFFFF"/>
                </a:highlight>
              </a:rPr>
              <a:t>public</a:t>
            </a:r>
            <a:r>
              <a:rPr lang="en-US" sz="2448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48" dirty="0">
                <a:solidFill>
                  <a:srgbClr val="0000FF"/>
                </a:solidFill>
                <a:highlight>
                  <a:srgbClr val="FFFFFF"/>
                </a:highlight>
              </a:rPr>
              <a:t>class</a:t>
            </a:r>
            <a:r>
              <a:rPr lang="en-US" sz="2448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48" dirty="0">
                <a:solidFill>
                  <a:srgbClr val="2B91AF"/>
                </a:solidFill>
                <a:highlight>
                  <a:srgbClr val="FFFFFF"/>
                </a:highlight>
              </a:rPr>
              <a:t>Plane</a:t>
            </a:r>
            <a:r>
              <a:rPr lang="en-US" sz="2448" dirty="0">
                <a:solidFill>
                  <a:srgbClr val="000000"/>
                </a:solidFill>
                <a:highlight>
                  <a:srgbClr val="FFFFFF"/>
                </a:highlight>
              </a:rPr>
              <a:t> : </a:t>
            </a:r>
            <a:r>
              <a:rPr lang="en-US" sz="2448" dirty="0" err="1">
                <a:solidFill>
                  <a:srgbClr val="2B91AF"/>
                </a:solidFill>
                <a:highlight>
                  <a:srgbClr val="FFFFFF"/>
                </a:highlight>
              </a:rPr>
              <a:t>INullable</a:t>
            </a:r>
            <a:r>
              <a:rPr lang="en-US" sz="2448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n-US" sz="2448" dirty="0" err="1">
                <a:solidFill>
                  <a:srgbClr val="2B91AF"/>
                </a:solidFill>
                <a:highlight>
                  <a:srgbClr val="FFFFFF"/>
                </a:highlight>
              </a:rPr>
              <a:t>IBinarySerialize</a:t>
            </a:r>
            <a:endParaRPr lang="en-US" sz="2448" dirty="0">
              <a:solidFill>
                <a:srgbClr val="2B91A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dirty="0"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sz="2448" dirty="0">
                <a:solidFill>
                  <a:srgbClr val="0000FF"/>
                </a:solidFill>
                <a:highlight>
                  <a:srgbClr val="FFFFFF"/>
                </a:highlight>
              </a:rPr>
              <a:t>public</a:t>
            </a:r>
            <a:r>
              <a:rPr lang="en-US" sz="2448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48" dirty="0">
                <a:solidFill>
                  <a:srgbClr val="0000FF"/>
                </a:solidFill>
                <a:highlight>
                  <a:srgbClr val="FFFFFF"/>
                </a:highlight>
              </a:rPr>
              <a:t>static</a:t>
            </a:r>
            <a:r>
              <a:rPr lang="en-US" sz="2448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448" dirty="0">
                <a:solidFill>
                  <a:srgbClr val="2B91AF"/>
                </a:solidFill>
                <a:highlight>
                  <a:srgbClr val="FFFFFF"/>
                </a:highlight>
              </a:rPr>
              <a:t>Plane</a:t>
            </a:r>
            <a:r>
              <a:rPr lang="en-US" sz="2448" dirty="0">
                <a:solidFill>
                  <a:srgbClr val="000000"/>
                </a:solidFill>
                <a:highlight>
                  <a:srgbClr val="FFFFFF"/>
                </a:highlight>
              </a:rPr>
              <a:t> Parse(</a:t>
            </a:r>
            <a:r>
              <a:rPr lang="en-US" sz="2448" dirty="0" err="1">
                <a:solidFill>
                  <a:srgbClr val="2B91AF"/>
                </a:solidFill>
                <a:highlight>
                  <a:srgbClr val="FFFFFF"/>
                </a:highlight>
              </a:rPr>
              <a:t>SqlString</a:t>
            </a:r>
            <a:r>
              <a:rPr lang="en-US" sz="2448" dirty="0">
                <a:solidFill>
                  <a:srgbClr val="000000"/>
                </a:solidFill>
                <a:highlight>
                  <a:srgbClr val="FFFFFF"/>
                </a:highlight>
              </a:rPr>
              <a:t> s)</a:t>
            </a:r>
          </a:p>
          <a:p>
            <a:pPr marL="0" indent="0">
              <a:buNone/>
            </a:pPr>
            <a:r>
              <a:rPr lang="es-ES" sz="2448" dirty="0">
                <a:solidFill>
                  <a:srgbClr val="000000"/>
                </a:solidFill>
                <a:highlight>
                  <a:srgbClr val="FFFFFF"/>
                </a:highlight>
              </a:rPr>
              <a:t>{</a:t>
            </a:r>
          </a:p>
          <a:p>
            <a:pPr marL="0" indent="0">
              <a:buNone/>
            </a:pPr>
            <a:r>
              <a:rPr lang="en-US" dirty="0">
                <a:highlight>
                  <a:srgbClr val="FFFFFF"/>
                </a:highlight>
              </a:rPr>
              <a:t>  	//Parse s</a:t>
            </a:r>
          </a:p>
          <a:p>
            <a:pPr marL="0" indent="0">
              <a:buNone/>
            </a:pPr>
            <a:r>
              <a:rPr lang="en-US" dirty="0">
                <a:highlight>
                  <a:srgbClr val="FFFFFF"/>
                </a:highlight>
              </a:rPr>
              <a:t>	return Plane;</a:t>
            </a:r>
          </a:p>
          <a:p>
            <a:pPr marL="0" indent="0">
              <a:buNone/>
            </a:pPr>
            <a:r>
              <a:rPr lang="en-US" dirty="0">
                <a:highlight>
                  <a:srgbClr val="FFFFFF"/>
                </a:highlight>
              </a:rPr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CLR en SQL</a:t>
            </a:r>
          </a:p>
        </p:txBody>
      </p:sp>
    </p:spTree>
    <p:extLst>
      <p:ext uri="{BB962C8B-B14F-4D97-AF65-F5344CB8AC3E}">
        <p14:creationId xmlns:p14="http://schemas.microsoft.com/office/powerpoint/2010/main" val="17577720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7669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http://aka.ms/DOTNETT6S5</a:t>
            </a:r>
            <a:endParaRPr lang="es-E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15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97644" y="3973708"/>
            <a:ext cx="7359561" cy="1191844"/>
          </a:xfrm>
        </p:spPr>
        <p:txBody>
          <a:bodyPr/>
          <a:lstStyle/>
          <a:p>
            <a:r>
              <a:rPr lang="en-US" dirty="0"/>
              <a:t>Pablo Gavela y José Manuel Jurado</a:t>
            </a:r>
          </a:p>
          <a:p>
            <a:pPr lvl="0"/>
            <a:r>
              <a:rPr lang="en-US" dirty="0"/>
              <a:t>SQL Support Engineers @ Microsoft</a:t>
            </a:r>
          </a:p>
          <a:p>
            <a:pPr lvl="0"/>
            <a:r>
              <a:rPr lang="en-US" dirty="0">
                <a:hlinkClick r:id="rId2"/>
              </a:rPr>
              <a:t>pgavela@Microsoft.com</a:t>
            </a:r>
            <a:r>
              <a:rPr lang="en-US" dirty="0"/>
              <a:t> y </a:t>
            </a:r>
            <a:r>
              <a:rPr lang="en-US" dirty="0">
                <a:hlinkClick r:id="rId3"/>
              </a:rPr>
              <a:t>jmjurado@Microsoft.com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aka.ms/DOTNETT6S5</a:t>
            </a:r>
            <a:endParaRPr lang="es-ES" dirty="0"/>
          </a:p>
        </p:txBody>
      </p:sp>
      <p:pic>
        <p:nvPicPr>
          <p:cNvPr id="5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81410" y="1222349"/>
            <a:ext cx="8374910" cy="2769989"/>
          </a:xfrm>
        </p:spPr>
        <p:txBody>
          <a:bodyPr/>
          <a:lstStyle/>
          <a:p>
            <a:r>
              <a:rPr lang="es-ES" dirty="0"/>
              <a:t>Support Engineer Azure SQL DB</a:t>
            </a:r>
          </a:p>
          <a:p>
            <a:r>
              <a:rPr lang="es-ES" dirty="0"/>
              <a:t>Speaker	SQL </a:t>
            </a:r>
            <a:r>
              <a:rPr lang="es-ES" dirty="0" err="1"/>
              <a:t>Saturday</a:t>
            </a:r>
            <a:r>
              <a:rPr lang="es-ES" dirty="0"/>
              <a:t> y </a:t>
            </a:r>
            <a:r>
              <a:rPr lang="es-ES" dirty="0" err="1"/>
              <a:t>TechReady</a:t>
            </a:r>
            <a:endParaRPr lang="es-ES" dirty="0"/>
          </a:p>
          <a:p>
            <a:r>
              <a:rPr lang="es-ES" dirty="0" smtClean="0"/>
              <a:t>Desarrollador </a:t>
            </a:r>
            <a:r>
              <a:rPr lang="es-ES" dirty="0"/>
              <a:t>en mis tiempos mozos.</a:t>
            </a:r>
          </a:p>
          <a:p>
            <a:endParaRPr lang="es-E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9" b="9149"/>
          <a:stretch>
            <a:fillRect/>
          </a:stretch>
        </p:blipFill>
        <p:spPr/>
      </p:pic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3804316" y="4549372"/>
            <a:ext cx="8374910" cy="1969770"/>
          </a:xfrm>
        </p:spPr>
        <p:txBody>
          <a:bodyPr/>
          <a:lstStyle/>
          <a:p>
            <a:r>
              <a:rPr lang="es-ES" dirty="0"/>
              <a:t>SQL Server Support </a:t>
            </a:r>
            <a:r>
              <a:rPr lang="es-ES" dirty="0" err="1"/>
              <a:t>Escalation</a:t>
            </a:r>
            <a:r>
              <a:rPr lang="es-ES" dirty="0"/>
              <a:t> </a:t>
            </a:r>
            <a:r>
              <a:rPr lang="es-ES" dirty="0" smtClean="0"/>
              <a:t>Engineer</a:t>
            </a:r>
          </a:p>
          <a:p>
            <a:r>
              <a:rPr lang="es-ES" dirty="0" err="1" smtClean="0"/>
              <a:t>Born</a:t>
            </a:r>
            <a:r>
              <a:rPr lang="es-ES" dirty="0" smtClean="0"/>
              <a:t> to be a </a:t>
            </a:r>
            <a:r>
              <a:rPr lang="es-ES" dirty="0" err="1" smtClean="0"/>
              <a:t>debugger</a:t>
            </a:r>
            <a:endParaRPr lang="es-E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3781722" y="3649662"/>
            <a:ext cx="8373841" cy="849463"/>
          </a:xfrm>
        </p:spPr>
        <p:txBody>
          <a:bodyPr/>
          <a:lstStyle/>
          <a:p>
            <a:r>
              <a:rPr lang="es-ES" dirty="0"/>
              <a:t>Pablo Gavela López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/>
              <a:t>Jose Manuel Jurado Diaz</a:t>
            </a:r>
          </a:p>
        </p:txBody>
      </p:sp>
      <p:pic>
        <p:nvPicPr>
          <p:cNvPr id="8" name="Picture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" b="5402"/>
          <a:stretch>
            <a:fillRect/>
          </a:stretch>
        </p:blipFill>
        <p:spPr>
          <a:xfrm>
            <a:off x="642749" y="3167848"/>
            <a:ext cx="2689274" cy="268965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197135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SQL Database - Introducción</a:t>
            </a:r>
            <a:br>
              <a:rPr lang="es-ES" dirty="0"/>
            </a:br>
            <a:r>
              <a:rPr lang="es-ES" dirty="0"/>
              <a:t>¿Qué puede hacer por mí?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044" y="601662"/>
            <a:ext cx="1409958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738664"/>
          </a:xfrm>
        </p:spPr>
        <p:txBody>
          <a:bodyPr/>
          <a:lstStyle/>
          <a:p>
            <a:pPr lvl="0"/>
            <a:r>
              <a:rPr lang="en-US" dirty="0" err="1"/>
              <a:t>Modelos</a:t>
            </a:r>
            <a:r>
              <a:rPr lang="en-US" dirty="0"/>
              <a:t> de Cloud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SQL Database - Introducción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80370" y="2187106"/>
            <a:ext cx="1892228" cy="3385199"/>
            <a:chOff x="855665" y="1698693"/>
            <a:chExt cx="2237001" cy="4695581"/>
          </a:xfrm>
        </p:grpSpPr>
        <p:sp>
          <p:nvSpPr>
            <p:cNvPr id="5" name="Rectangle 4"/>
            <p:cNvSpPr/>
            <p:nvPr/>
          </p:nvSpPr>
          <p:spPr>
            <a:xfrm>
              <a:off x="1225894" y="1698693"/>
              <a:ext cx="1866772" cy="64008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97255" fontAlgn="base"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On Premises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396458" y="5537987"/>
              <a:ext cx="1638241" cy="381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345">
                <a:defRPr/>
              </a:pPr>
              <a:r>
                <a:rPr lang="en-US" sz="1400">
                  <a:solidFill>
                    <a:schemeClr val="bg1">
                      <a:alpha val="99000"/>
                    </a:scheme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Storage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96458" y="5083168"/>
              <a:ext cx="1638241" cy="381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345">
                <a:defRPr/>
              </a:pPr>
              <a:r>
                <a:rPr lang="en-US" sz="1400">
                  <a:solidFill>
                    <a:schemeClr val="bg1">
                      <a:alpha val="99000"/>
                    </a:scheme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Servers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396458" y="5992804"/>
              <a:ext cx="1638241" cy="381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345">
                <a:defRPr/>
              </a:pPr>
              <a:r>
                <a:rPr lang="en-US" sz="1400">
                  <a:solidFill>
                    <a:schemeClr val="bg1">
                      <a:alpha val="99000"/>
                    </a:scheme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Networking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396458" y="4173530"/>
              <a:ext cx="1638241" cy="381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345">
                <a:defRPr/>
              </a:pPr>
              <a:r>
                <a:rPr lang="en-US" sz="1400">
                  <a:solidFill>
                    <a:schemeClr val="bg1">
                      <a:alpha val="99000"/>
                    </a:scheme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O/S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396458" y="3718711"/>
              <a:ext cx="1638241" cy="381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345">
                <a:defRPr/>
              </a:pPr>
              <a:r>
                <a:rPr lang="en-US" sz="1400">
                  <a:solidFill>
                    <a:schemeClr val="bg1">
                      <a:alpha val="99000"/>
                    </a:scheme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Middleware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96458" y="4628349"/>
              <a:ext cx="1638241" cy="381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345">
                <a:defRPr/>
              </a:pPr>
              <a:r>
                <a:rPr lang="en-US" sz="1400" dirty="0">
                  <a:solidFill>
                    <a:schemeClr val="bg1">
                      <a:alpha val="99000"/>
                    </a:scheme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Virtualization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96458" y="2809073"/>
              <a:ext cx="1638241" cy="381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345">
                <a:defRPr/>
              </a:pPr>
              <a:r>
                <a:rPr lang="en-US" sz="1400">
                  <a:solidFill>
                    <a:schemeClr val="bg1">
                      <a:alpha val="99000"/>
                    </a:scheme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Data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396458" y="2354254"/>
              <a:ext cx="1638241" cy="381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345">
                <a:defRPr/>
              </a:pPr>
              <a:r>
                <a:rPr lang="en-US" sz="1400" dirty="0">
                  <a:solidFill>
                    <a:schemeClr val="bg1">
                      <a:alpha val="99000"/>
                    </a:scheme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Applications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396458" y="3263892"/>
              <a:ext cx="1638241" cy="381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345">
                <a:defRPr/>
              </a:pPr>
              <a:r>
                <a:rPr lang="en-US" sz="1400">
                  <a:solidFill>
                    <a:schemeClr val="bg1">
                      <a:alpha val="99000"/>
                    </a:scheme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Runtime</a:t>
              </a:r>
            </a:p>
          </p:txBody>
        </p:sp>
        <p:sp>
          <p:nvSpPr>
            <p:cNvPr id="15" name="Left Brace 14"/>
            <p:cNvSpPr/>
            <p:nvPr/>
          </p:nvSpPr>
          <p:spPr>
            <a:xfrm>
              <a:off x="1145933" y="2354254"/>
              <a:ext cx="241097" cy="4040020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345">
                <a:defRPr/>
              </a:pPr>
              <a:endParaRPr lang="en-US" sz="140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52"/>
            <p:cNvSpPr txBox="1"/>
            <p:nvPr/>
          </p:nvSpPr>
          <p:spPr>
            <a:xfrm>
              <a:off x="855665" y="3662989"/>
              <a:ext cx="454819" cy="138622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97255" fontAlgn="base">
                <a:spcAft>
                  <a:spcPct val="0"/>
                </a:spcAft>
                <a:defRPr/>
              </a:pPr>
              <a:r>
                <a:rPr lang="en-US" sz="1300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You manage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702844" y="2201862"/>
            <a:ext cx="2344709" cy="3590887"/>
            <a:chOff x="3377366" y="1698693"/>
            <a:chExt cx="2771925" cy="4980891"/>
          </a:xfrm>
        </p:grpSpPr>
        <p:sp>
          <p:nvSpPr>
            <p:cNvPr id="18" name="Rectangle 17"/>
            <p:cNvSpPr/>
            <p:nvPr/>
          </p:nvSpPr>
          <p:spPr>
            <a:xfrm>
              <a:off x="3442874" y="1698693"/>
              <a:ext cx="2593774" cy="64008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tIns="0" b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97255" fontAlgn="base"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Infrastructure</a:t>
              </a:r>
            </a:p>
            <a:p>
              <a:pPr algn="ctr" defTabSz="1097345">
                <a:defRPr/>
              </a:pPr>
              <a:r>
                <a:rPr lang="en-US" sz="1400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(as a Service)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928143" y="5537991"/>
              <a:ext cx="1638241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345">
                <a:defRPr/>
              </a:pPr>
              <a:r>
                <a:rPr lang="en-US" sz="140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Storage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928143" y="5083172"/>
              <a:ext cx="1638241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345">
                <a:defRPr/>
              </a:pPr>
              <a:r>
                <a:rPr lang="en-US" sz="140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Servers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28143" y="5992808"/>
              <a:ext cx="1638241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345">
                <a:defRPr/>
              </a:pPr>
              <a:r>
                <a:rPr lang="en-US" sz="140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Networking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28143" y="4173534"/>
              <a:ext cx="1638241" cy="381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O/S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928143" y="3718715"/>
              <a:ext cx="1638241" cy="381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Middleware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928143" y="4628353"/>
              <a:ext cx="1638241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97345">
                <a:defRPr/>
              </a:pPr>
              <a:r>
                <a:rPr lang="en-US" sz="1400" dirty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Virtualization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928143" y="2809077"/>
              <a:ext cx="1638241" cy="381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Data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928143" y="2354258"/>
              <a:ext cx="1638241" cy="381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Applications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28143" y="3263896"/>
              <a:ext cx="1638241" cy="381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Runtime</a:t>
              </a:r>
            </a:p>
          </p:txBody>
        </p:sp>
        <p:sp>
          <p:nvSpPr>
            <p:cNvPr id="28" name="Left Brace 27"/>
            <p:cNvSpPr/>
            <p:nvPr/>
          </p:nvSpPr>
          <p:spPr>
            <a:xfrm flipH="1">
              <a:off x="5575615" y="4587244"/>
              <a:ext cx="228600" cy="1764000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097345">
                <a:defRPr/>
              </a:pPr>
              <a:endParaRPr lang="en-US" sz="1700" kern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TextBox 56"/>
            <p:cNvSpPr txBox="1"/>
            <p:nvPr/>
          </p:nvSpPr>
          <p:spPr>
            <a:xfrm flipH="1">
              <a:off x="5694472" y="4248751"/>
              <a:ext cx="454819" cy="243083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97255" fontAlgn="base">
                <a:spcAft>
                  <a:spcPct val="0"/>
                </a:spcAft>
                <a:defRPr/>
              </a:pPr>
              <a:r>
                <a:rPr lang="en-US" sz="1300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Managed by Microsoft</a:t>
              </a:r>
            </a:p>
          </p:txBody>
        </p:sp>
        <p:sp>
          <p:nvSpPr>
            <p:cNvPr id="30" name="Left Brace 29"/>
            <p:cNvSpPr/>
            <p:nvPr/>
          </p:nvSpPr>
          <p:spPr>
            <a:xfrm>
              <a:off x="3789635" y="2354258"/>
              <a:ext cx="133350" cy="2200276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097345">
                <a:defRPr/>
              </a:pPr>
              <a:endParaRPr lang="en-US" sz="1700" kern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58"/>
            <p:cNvSpPr txBox="1"/>
            <p:nvPr/>
          </p:nvSpPr>
          <p:spPr>
            <a:xfrm>
              <a:off x="3377366" y="2761279"/>
              <a:ext cx="454819" cy="1386227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97255" fontAlgn="base">
                <a:spcAft>
                  <a:spcPct val="0"/>
                </a:spcAft>
                <a:defRPr/>
              </a:pPr>
              <a:r>
                <a:rPr lang="en-US" sz="1300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You manage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041315" y="2188009"/>
            <a:ext cx="2289300" cy="3376407"/>
            <a:chOff x="5979422" y="1698693"/>
            <a:chExt cx="2706420" cy="4683386"/>
          </a:xfrm>
        </p:grpSpPr>
        <p:sp>
          <p:nvSpPr>
            <p:cNvPr id="33" name="Rectangle 32"/>
            <p:cNvSpPr/>
            <p:nvPr/>
          </p:nvSpPr>
          <p:spPr>
            <a:xfrm>
              <a:off x="6315305" y="1698693"/>
              <a:ext cx="2000311" cy="64008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tIns="0" b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97255" fontAlgn="base"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Platform</a:t>
              </a:r>
            </a:p>
            <a:p>
              <a:pPr algn="ctr" defTabSz="1097345">
                <a:defRPr/>
              </a:pPr>
              <a:r>
                <a:rPr lang="en-US" sz="1400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(as a Service)</a:t>
              </a:r>
            </a:p>
          </p:txBody>
        </p:sp>
        <p:sp>
          <p:nvSpPr>
            <p:cNvPr id="34" name="Left Brace 33"/>
            <p:cNvSpPr/>
            <p:nvPr/>
          </p:nvSpPr>
          <p:spPr>
            <a:xfrm flipH="1">
              <a:off x="8131739" y="3259131"/>
              <a:ext cx="209580" cy="3122948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097345">
                <a:defRPr/>
              </a:pPr>
              <a:endParaRPr lang="en-US" sz="1700" kern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TextBox 54"/>
            <p:cNvSpPr txBox="1"/>
            <p:nvPr/>
          </p:nvSpPr>
          <p:spPr>
            <a:xfrm flipH="1">
              <a:off x="8231023" y="3622385"/>
              <a:ext cx="454819" cy="243083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97255" fontAlgn="base">
                <a:spcAft>
                  <a:spcPct val="0"/>
                </a:spcAft>
                <a:defRPr/>
              </a:pPr>
              <a:r>
                <a:rPr lang="en-US" sz="1300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Managed by Microsoft</a:t>
              </a:r>
            </a:p>
          </p:txBody>
        </p:sp>
        <p:sp>
          <p:nvSpPr>
            <p:cNvPr id="36" name="Left Brace 35"/>
            <p:cNvSpPr/>
            <p:nvPr/>
          </p:nvSpPr>
          <p:spPr>
            <a:xfrm>
              <a:off x="6322411" y="2335206"/>
              <a:ext cx="152400" cy="847725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097345">
                <a:defRPr/>
              </a:pPr>
              <a:endParaRPr lang="en-US" sz="1700" kern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TextBox 60"/>
            <p:cNvSpPr txBox="1"/>
            <p:nvPr/>
          </p:nvSpPr>
          <p:spPr>
            <a:xfrm>
              <a:off x="5979422" y="2062795"/>
              <a:ext cx="454819" cy="138622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97255" fontAlgn="base">
                <a:spcAft>
                  <a:spcPct val="0"/>
                </a:spcAft>
                <a:defRPr/>
              </a:pPr>
              <a:r>
                <a:rPr lang="en-US" sz="1300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You manage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484238" y="5537990"/>
              <a:ext cx="1638240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Storage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484238" y="5083171"/>
              <a:ext cx="1638240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Servers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84238" y="5992807"/>
              <a:ext cx="1638240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Networking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484238" y="4173533"/>
              <a:ext cx="1638240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O/S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484238" y="3718714"/>
              <a:ext cx="1638240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097345">
                <a:defRPr/>
              </a:pPr>
              <a:r>
                <a:rPr lang="en-US" sz="1400" kern="0" dirty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Middleware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484238" y="4628352"/>
              <a:ext cx="1638240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Virtualization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484238" y="2354257"/>
              <a:ext cx="1638240" cy="381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Applications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484238" y="3263895"/>
              <a:ext cx="1638240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097345">
                <a:defRPr/>
              </a:pPr>
              <a:r>
                <a:rPr lang="en-US" sz="1400" kern="0" dirty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Runtime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484238" y="2809076"/>
              <a:ext cx="1638240" cy="381000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Data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414503" y="2188007"/>
            <a:ext cx="2084046" cy="3376405"/>
            <a:chOff x="8840159" y="1698693"/>
            <a:chExt cx="2463768" cy="4683383"/>
          </a:xfrm>
        </p:grpSpPr>
        <p:sp>
          <p:nvSpPr>
            <p:cNvPr id="48" name="Rectangle 47"/>
            <p:cNvSpPr/>
            <p:nvPr/>
          </p:nvSpPr>
          <p:spPr>
            <a:xfrm>
              <a:off x="8840159" y="1698693"/>
              <a:ext cx="2028257" cy="640080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tIns="0" b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97255" fontAlgn="base"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Software</a:t>
              </a:r>
            </a:p>
            <a:p>
              <a:pPr algn="ctr" defTabSz="1097345">
                <a:defRPr/>
              </a:pPr>
              <a:r>
                <a:rPr lang="en-US" sz="1400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(as a Service)</a:t>
              </a:r>
            </a:p>
          </p:txBody>
        </p:sp>
        <p:sp>
          <p:nvSpPr>
            <p:cNvPr id="49" name="Left Brace 48"/>
            <p:cNvSpPr/>
            <p:nvPr/>
          </p:nvSpPr>
          <p:spPr>
            <a:xfrm flipH="1">
              <a:off x="10688405" y="2335204"/>
              <a:ext cx="200055" cy="4046872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097345">
                <a:defRPr/>
              </a:pPr>
              <a:endParaRPr lang="en-US" sz="1700" kern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TextBox 64"/>
            <p:cNvSpPr txBox="1"/>
            <p:nvPr/>
          </p:nvSpPr>
          <p:spPr>
            <a:xfrm flipH="1">
              <a:off x="10849108" y="3150480"/>
              <a:ext cx="454819" cy="243083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97255" fontAlgn="base">
                <a:spcAft>
                  <a:spcPct val="0"/>
                </a:spcAft>
                <a:defRPr/>
              </a:pPr>
              <a:r>
                <a:rPr lang="en-US" sz="1300" dirty="0">
                  <a:solidFill>
                    <a:srgbClr val="595959">
                      <a:alpha val="99000"/>
                    </a:srgbClr>
                  </a:solidFill>
                  <a:latin typeface="Segoe UI"/>
                  <a:ea typeface="Kozuka Gothic Pro R" pitchFamily="34" charset="-128"/>
                </a:rPr>
                <a:t>Managed by Microsoft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9040806" y="5537987"/>
              <a:ext cx="1638240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Storage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9040806" y="5083168"/>
              <a:ext cx="1638240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Servers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9040806" y="5992804"/>
              <a:ext cx="1638240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Networking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040806" y="4173530"/>
              <a:ext cx="1638240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O/S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9040806" y="3718711"/>
              <a:ext cx="1638240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Middleware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040806" y="4628349"/>
              <a:ext cx="1638240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Virtualization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040806" y="2354254"/>
              <a:ext cx="1638240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097345">
                <a:defRPr/>
              </a:pPr>
              <a:r>
                <a:rPr lang="en-US" sz="1400" kern="0" dirty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Applications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9040806" y="3263892"/>
              <a:ext cx="1638240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Runtime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9040806" y="2809073"/>
              <a:ext cx="1638240" cy="381000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</a:ln>
            <a:effectLst/>
          </p:spPr>
          <p:txBody>
            <a:bodyPr lIns="0" rIns="0" rtlCol="0" anchor="t" anchorCtr="0"/>
            <a:lstStyle/>
            <a:p>
              <a:pPr algn="ctr" defTabSz="1097345">
                <a:defRPr/>
              </a:pPr>
              <a:r>
                <a:rPr lang="en-US" sz="1400" kern="0">
                  <a:solidFill>
                    <a:sysClr val="window" lastClr="FFFFFF">
                      <a:alpha val="99000"/>
                    </a:sysClr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Data</a:t>
              </a:r>
            </a:p>
          </p:txBody>
        </p:sp>
      </p:grpSp>
      <p:sp>
        <p:nvSpPr>
          <p:cNvPr id="60" name="Oval 59"/>
          <p:cNvSpPr/>
          <p:nvPr/>
        </p:nvSpPr>
        <p:spPr bwMode="auto">
          <a:xfrm>
            <a:off x="6141244" y="1951523"/>
            <a:ext cx="2189371" cy="4212739"/>
          </a:xfrm>
          <a:prstGeom prst="ellipse">
            <a:avLst/>
          </a:prstGeom>
          <a:solidFill>
            <a:schemeClr val="accent1">
              <a:alpha val="1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Bild 1" descr="19656e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370" y="1820862"/>
            <a:ext cx="9818673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95207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07" y="1212859"/>
            <a:ext cx="11885683" cy="738664"/>
          </a:xfrm>
        </p:spPr>
        <p:txBody>
          <a:bodyPr/>
          <a:lstStyle/>
          <a:p>
            <a:pPr lvl="0"/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mí</a:t>
            </a:r>
            <a:r>
              <a:rPr lang="en-US" dirty="0"/>
              <a:t>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Azure SQL Database - Introducción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562078" y="2020088"/>
            <a:ext cx="1851694" cy="86047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Sencillez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2731785" y="2015246"/>
            <a:ext cx="2072971" cy="83774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Escalabilidad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5049571" y="2015245"/>
            <a:ext cx="1796502" cy="83774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Seguridad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7106430" y="2015245"/>
            <a:ext cx="2137324" cy="83774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Continuidad</a:t>
            </a: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de </a:t>
            </a:r>
            <a:r>
              <a: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Negocio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9644582" y="2015245"/>
            <a:ext cx="2137324" cy="83774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Siempre</a:t>
            </a: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Actualizado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48640" y="3017520"/>
            <a:ext cx="1895407" cy="3474720"/>
          </a:xfrm>
          <a:prstGeom prst="rect">
            <a:avLst/>
          </a:prstGeom>
          <a:noFill/>
          <a:ln>
            <a:noFill/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Fácil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de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crear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.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Dashboard con DB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métricas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.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No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es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necesario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cambiar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el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aplicativo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.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Múltiples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herramientas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de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migración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.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Familiarización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753279" y="3017520"/>
            <a:ext cx="1895407" cy="3807196"/>
          </a:xfrm>
          <a:prstGeom prst="rect">
            <a:avLst/>
          </a:prstGeom>
          <a:noFill/>
          <a:ln>
            <a:noFill/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Rendimiento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predictivo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.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Múltiples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Modelos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de Bases de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datos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según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uso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.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Parallel Data-Warehouse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000118" y="3017520"/>
            <a:ext cx="1895407" cy="2502223"/>
          </a:xfrm>
          <a:prstGeom prst="rect">
            <a:avLst/>
          </a:prstGeom>
          <a:noFill/>
          <a:ln>
            <a:noFill/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Azure AAD o SQL Login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Múltiples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mecanismos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de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Seguridad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.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Compliance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Auditoría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106430" y="3017520"/>
            <a:ext cx="1895407" cy="3807196"/>
          </a:xfrm>
          <a:prstGeom prst="rect">
            <a:avLst/>
          </a:prstGeom>
          <a:noFill/>
          <a:ln>
            <a:noFill/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Disaster Recovery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Geo-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Replicación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Geo-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Restauración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Restauración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 Point-in-Time.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Replicas de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datos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.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Backups 5 min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9644582" y="3017520"/>
            <a:ext cx="1895407" cy="2846933"/>
          </a:xfrm>
          <a:prstGeom prst="rect">
            <a:avLst/>
          </a:prstGeom>
          <a:noFill/>
          <a:ln>
            <a:noFill/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Últimas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opciones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disponibles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a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nivel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de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empresa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.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Múltiples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herramientas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de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monitorización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24361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Conectividad entre Azure </a:t>
            </a:r>
            <a:r>
              <a:rPr lang="es-ES" dirty="0"/>
              <a:t>SQL DB y .</a:t>
            </a:r>
            <a:r>
              <a:rPr lang="es-ES" dirty="0" smtClean="0"/>
              <a:t>NET.</a:t>
            </a:r>
            <a:r>
              <a:rPr lang="es-ES" dirty="0"/>
              <a:t/>
            </a:r>
            <a:br>
              <a:rPr lang="es-ES" dirty="0"/>
            </a:br>
            <a:endParaRPr lang="es-E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8586193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4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ed015050-a57a-4d39-9cd8-b09b64473eb7"/>
    <ds:schemaRef ds:uri="2b2dfeed-2da1-4ef4-b600-f5543001ef98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2D80EEE-13AE-464A-A252-3E3C532E44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2769</TotalTime>
  <Words>1921</Words>
  <Application>Microsoft Office PowerPoint</Application>
  <PresentationFormat>Custom</PresentationFormat>
  <Paragraphs>438</Paragraphs>
  <Slides>47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Arial</vt:lpstr>
      <vt:lpstr>Avenir LT Pro 45 Book</vt:lpstr>
      <vt:lpstr>Calibri</vt:lpstr>
      <vt:lpstr>Consolas</vt:lpstr>
      <vt:lpstr>Kozuka Gothic Pro R</vt:lpstr>
      <vt:lpstr>ＭＳ Ｐゴシック</vt:lpstr>
      <vt:lpstr>Segoe UI</vt:lpstr>
      <vt:lpstr>Segoe UI Light</vt:lpstr>
      <vt:lpstr>Segoe UI Semilight</vt:lpstr>
      <vt:lpstr>Wingdings</vt:lpstr>
      <vt:lpstr>5-30629_Build_Template_WHITE</vt:lpstr>
      <vt:lpstr>PowerPoint Presentation</vt:lpstr>
      <vt:lpstr>Mejores Prácticas de conectividad, Seguridad y uso de CLR en SQL Server</vt:lpstr>
      <vt:lpstr>PowerPoint Presentation</vt:lpstr>
      <vt:lpstr>Agenda</vt:lpstr>
      <vt:lpstr>PowerPoint Presentation</vt:lpstr>
      <vt:lpstr>Azure SQL Database - Introducción ¿Qué puede hacer por mí?</vt:lpstr>
      <vt:lpstr>Azure SQL Database - Introducción</vt:lpstr>
      <vt:lpstr>Azure SQL Database - Introducción</vt:lpstr>
      <vt:lpstr>Conectividad entre Azure SQL DB y .NET. </vt:lpstr>
      <vt:lpstr>Mejores prácticas de Conectividad</vt:lpstr>
      <vt:lpstr>Mejores prácticas de Conectividad</vt:lpstr>
      <vt:lpstr>Mejores prácticas de Conectividad</vt:lpstr>
      <vt:lpstr>Demo</vt:lpstr>
      <vt:lpstr>Política de reintentos</vt:lpstr>
      <vt:lpstr>Mejores prácticas de Conectividad</vt:lpstr>
      <vt:lpstr>Demo</vt:lpstr>
      <vt:lpstr>Rendimiento: Yo soy programador y no DBA</vt:lpstr>
      <vt:lpstr>Rendimiento: Yo soy programador y no DBA</vt:lpstr>
      <vt:lpstr>Demo</vt:lpstr>
      <vt:lpstr>StopWatch y SQLConnection </vt:lpstr>
      <vt:lpstr>Seguridad: ¿en qué no tengo que preocuparme?</vt:lpstr>
      <vt:lpstr>Nuevas Opciones de Seguridad</vt:lpstr>
      <vt:lpstr>Nuevas Opciones de Seguridad – Threat detection</vt:lpstr>
      <vt:lpstr>Demo</vt:lpstr>
      <vt:lpstr>StopWatch y SQLConnection </vt:lpstr>
      <vt:lpstr>.NET dentro de SQL? </vt:lpstr>
      <vt:lpstr>CLR en SQL</vt:lpstr>
      <vt:lpstr>CLR en SQL</vt:lpstr>
      <vt:lpstr>CLR en SQL</vt:lpstr>
      <vt:lpstr>CLR en SQL</vt:lpstr>
      <vt:lpstr>CLR en SQL</vt:lpstr>
      <vt:lpstr>Mapeo tipos SQL  CLR</vt:lpstr>
      <vt:lpstr>CLR en SQL</vt:lpstr>
      <vt:lpstr>Demo</vt:lpstr>
      <vt:lpstr>CLR en SQL</vt:lpstr>
      <vt:lpstr>Demo</vt:lpstr>
      <vt:lpstr>CLR en SQL</vt:lpstr>
      <vt:lpstr>CLR en SQL</vt:lpstr>
      <vt:lpstr>Demo</vt:lpstr>
      <vt:lpstr>CLR en SQL</vt:lpstr>
      <vt:lpstr>CLR en SQL</vt:lpstr>
      <vt:lpstr>Demo</vt:lpstr>
      <vt:lpstr>CLR en SQL</vt:lpstr>
      <vt:lpstr>CLR en SQL</vt:lpstr>
      <vt:lpstr>Demo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Jose Manuel Jurado Diaz</cp:lastModifiedBy>
  <cp:revision>168</cp:revision>
  <dcterms:created xsi:type="dcterms:W3CDTF">2015-04-07T19:39:07Z</dcterms:created>
  <dcterms:modified xsi:type="dcterms:W3CDTF">2016-02-24T17:10:45Z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_ShortcutUrl">
    <vt:lpwstr>, </vt:lpwstr>
  </property>
</Properties>
</file>